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1"/>
  </p:notesMasterIdLst>
  <p:sldIdLst>
    <p:sldId id="358" r:id="rId5"/>
    <p:sldId id="298" r:id="rId6"/>
    <p:sldId id="352" r:id="rId7"/>
    <p:sldId id="353" r:id="rId8"/>
    <p:sldId id="354" r:id="rId9"/>
    <p:sldId id="355" r:id="rId10"/>
    <p:sldId id="357" r:id="rId11"/>
    <p:sldId id="362" r:id="rId12"/>
    <p:sldId id="359" r:id="rId13"/>
    <p:sldId id="361" r:id="rId14"/>
    <p:sldId id="363" r:id="rId15"/>
    <p:sldId id="364" r:id="rId16"/>
    <p:sldId id="365" r:id="rId17"/>
    <p:sldId id="366" r:id="rId18"/>
    <p:sldId id="374" r:id="rId19"/>
    <p:sldId id="381" r:id="rId20"/>
    <p:sldId id="367" r:id="rId21"/>
    <p:sldId id="368" r:id="rId22"/>
    <p:sldId id="371" r:id="rId23"/>
    <p:sldId id="372" r:id="rId24"/>
    <p:sldId id="382" r:id="rId25"/>
    <p:sldId id="383" r:id="rId26"/>
    <p:sldId id="396" r:id="rId27"/>
    <p:sldId id="400" r:id="rId28"/>
    <p:sldId id="398" r:id="rId29"/>
    <p:sldId id="401" r:id="rId30"/>
    <p:sldId id="402" r:id="rId31"/>
    <p:sldId id="377" r:id="rId32"/>
    <p:sldId id="390" r:id="rId33"/>
    <p:sldId id="391" r:id="rId34"/>
    <p:sldId id="389" r:id="rId35"/>
    <p:sldId id="404" r:id="rId36"/>
    <p:sldId id="403" r:id="rId37"/>
    <p:sldId id="379" r:id="rId38"/>
    <p:sldId id="369" r:id="rId39"/>
    <p:sldId id="395"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3333FF"/>
    <a:srgbClr val="00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6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F8E8C-47C5-4430-9991-7FF89C3FC427}" type="datetimeFigureOut">
              <a:rPr lang="it-IT" smtClean="0"/>
              <a:t>06/03/2022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36226-3FC3-4813-8850-C23FB089A46D}" type="slidenum">
              <a:rPr lang="it-IT" smtClean="0"/>
              <a:t>‹N›</a:t>
            </a:fld>
            <a:endParaRPr lang="it-IT"/>
          </a:p>
        </p:txBody>
      </p:sp>
    </p:spTree>
    <p:extLst>
      <p:ext uri="{BB962C8B-B14F-4D97-AF65-F5344CB8AC3E}">
        <p14:creationId xmlns:p14="http://schemas.microsoft.com/office/powerpoint/2010/main" val="28107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125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000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354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37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342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956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51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43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467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12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17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668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68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60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003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998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101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756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07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695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609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473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97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646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259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605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65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693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699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72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77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3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1C5C-5AE3-48FB-9DBD-3D3B5AD8F61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46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93DA407C-1A01-472F-BF92-D70053A19E24}" type="datetimeFigureOut">
              <a:rPr lang="it-IT">
                <a:solidFill>
                  <a:prstClr val="black">
                    <a:tint val="75000"/>
                  </a:prstClr>
                </a:solidFill>
              </a:rPr>
              <a:pPr>
                <a:defRPr/>
              </a:pPr>
              <a:t>06/03/2022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C504B32-2A4A-4322-9C00-BDD8E0F4D469}" type="slidenum">
              <a:rPr lang="it-IT" altLang="it-IT"/>
              <a:pPr>
                <a:defRPr/>
              </a:pPr>
              <a:t>‹N›</a:t>
            </a:fld>
            <a:endParaRPr lang="it-IT" altLang="it-IT"/>
          </a:p>
        </p:txBody>
      </p:sp>
    </p:spTree>
    <p:extLst>
      <p:ext uri="{BB962C8B-B14F-4D97-AF65-F5344CB8AC3E}">
        <p14:creationId xmlns:p14="http://schemas.microsoft.com/office/powerpoint/2010/main" val="94992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C8B0A998-955B-4BA9-A7C9-41A5CB0A60EB}" type="datetimeFigureOut">
              <a:rPr lang="it-IT">
                <a:solidFill>
                  <a:prstClr val="black">
                    <a:tint val="75000"/>
                  </a:prstClr>
                </a:solidFill>
              </a:rPr>
              <a:pPr>
                <a:defRPr/>
              </a:pPr>
              <a:t>06/03/2022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3DF4D56-38F7-4896-9923-08BF06AC4266}" type="slidenum">
              <a:rPr lang="it-IT" altLang="it-IT"/>
              <a:pPr>
                <a:defRPr/>
              </a:pPr>
              <a:t>‹N›</a:t>
            </a:fld>
            <a:endParaRPr lang="it-IT" altLang="it-IT"/>
          </a:p>
        </p:txBody>
      </p:sp>
    </p:spTree>
    <p:extLst>
      <p:ext uri="{BB962C8B-B14F-4D97-AF65-F5344CB8AC3E}">
        <p14:creationId xmlns:p14="http://schemas.microsoft.com/office/powerpoint/2010/main" val="47882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E72DF4CC-764B-4846-9101-F89EAEA58322}" type="datetimeFigureOut">
              <a:rPr lang="it-IT">
                <a:solidFill>
                  <a:prstClr val="black">
                    <a:tint val="75000"/>
                  </a:prstClr>
                </a:solidFill>
              </a:rPr>
              <a:pPr>
                <a:defRPr/>
              </a:pPr>
              <a:t>06/03/2022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828FB43-336D-4B50-85A6-1CDEB4EC4117}" type="slidenum">
              <a:rPr lang="it-IT" altLang="it-IT"/>
              <a:pPr>
                <a:defRPr/>
              </a:pPr>
              <a:t>‹N›</a:t>
            </a:fld>
            <a:endParaRPr lang="it-IT" altLang="it-IT"/>
          </a:p>
        </p:txBody>
      </p:sp>
    </p:spTree>
    <p:extLst>
      <p:ext uri="{BB962C8B-B14F-4D97-AF65-F5344CB8AC3E}">
        <p14:creationId xmlns:p14="http://schemas.microsoft.com/office/powerpoint/2010/main" val="342634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39323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3821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51218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07509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2704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2437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47304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2189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B6F4D82D-5473-4C83-9585-DAD66AB7F735}" type="datetimeFigureOut">
              <a:rPr lang="it-IT">
                <a:solidFill>
                  <a:prstClr val="black">
                    <a:tint val="75000"/>
                  </a:prstClr>
                </a:solidFill>
              </a:rPr>
              <a:pPr>
                <a:defRPr/>
              </a:pPr>
              <a:t>06/03/2022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55CFC42-52B4-4881-94AD-DE4BDAFC7CF2}" type="slidenum">
              <a:rPr lang="it-IT" altLang="it-IT"/>
              <a:pPr>
                <a:defRPr/>
              </a:pPr>
              <a:t>‹N›</a:t>
            </a:fld>
            <a:endParaRPr lang="it-IT" altLang="it-IT"/>
          </a:p>
        </p:txBody>
      </p:sp>
    </p:spTree>
    <p:extLst>
      <p:ext uri="{BB962C8B-B14F-4D97-AF65-F5344CB8AC3E}">
        <p14:creationId xmlns:p14="http://schemas.microsoft.com/office/powerpoint/2010/main" val="1345726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46739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26462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86496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48383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08012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37696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6180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3818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26370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25001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5D8EF9EE-69DE-49A5-8CB2-56DDB70A83E5}" type="datetimeFigureOut">
              <a:rPr lang="it-IT">
                <a:solidFill>
                  <a:prstClr val="black">
                    <a:tint val="75000"/>
                  </a:prstClr>
                </a:solidFill>
              </a:rPr>
              <a:pPr>
                <a:defRPr/>
              </a:pPr>
              <a:t>06/03/2022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E4D69C6-58CD-480D-A80E-21005816514D}" type="slidenum">
              <a:rPr lang="it-IT" altLang="it-IT"/>
              <a:pPr>
                <a:defRPr/>
              </a:pPr>
              <a:t>‹N›</a:t>
            </a:fld>
            <a:endParaRPr lang="it-IT" altLang="it-IT"/>
          </a:p>
        </p:txBody>
      </p:sp>
    </p:spTree>
    <p:extLst>
      <p:ext uri="{BB962C8B-B14F-4D97-AF65-F5344CB8AC3E}">
        <p14:creationId xmlns:p14="http://schemas.microsoft.com/office/powerpoint/2010/main" val="71120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83806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30227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49076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18395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86314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64665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439512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90724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2950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91329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CC8D4945-2938-4560-B782-5816204BF1EC}" type="datetimeFigureOut">
              <a:rPr lang="it-IT">
                <a:solidFill>
                  <a:prstClr val="black">
                    <a:tint val="75000"/>
                  </a:prstClr>
                </a:solidFill>
              </a:rPr>
              <a:pPr>
                <a:defRPr/>
              </a:pPr>
              <a:t>06/03/2022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5BACD97-9FE4-432E-BEEB-2E7DAED398B3}" type="slidenum">
              <a:rPr lang="it-IT" altLang="it-IT"/>
              <a:pPr>
                <a:defRPr/>
              </a:pPr>
              <a:t>‹N›</a:t>
            </a:fld>
            <a:endParaRPr lang="it-IT" altLang="it-IT"/>
          </a:p>
        </p:txBody>
      </p:sp>
    </p:spTree>
    <p:extLst>
      <p:ext uri="{BB962C8B-B14F-4D97-AF65-F5344CB8AC3E}">
        <p14:creationId xmlns:p14="http://schemas.microsoft.com/office/powerpoint/2010/main" val="759044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40634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62371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57937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49300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0585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C8C495BB-684A-4AC6-8920-FB52B9DB46B5}" type="datetimeFigureOut">
              <a:rPr lang="it-IT">
                <a:solidFill>
                  <a:prstClr val="black">
                    <a:tint val="75000"/>
                  </a:prstClr>
                </a:solidFill>
              </a:rPr>
              <a:pPr>
                <a:defRPr/>
              </a:pPr>
              <a:t>06/03/2022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5B684436-1C5A-4284-A325-855EFEB7BC7E}" type="slidenum">
              <a:rPr lang="it-IT" altLang="it-IT"/>
              <a:pPr>
                <a:defRPr/>
              </a:pPr>
              <a:t>‹N›</a:t>
            </a:fld>
            <a:endParaRPr lang="it-IT" altLang="it-IT"/>
          </a:p>
        </p:txBody>
      </p:sp>
    </p:spTree>
    <p:extLst>
      <p:ext uri="{BB962C8B-B14F-4D97-AF65-F5344CB8AC3E}">
        <p14:creationId xmlns:p14="http://schemas.microsoft.com/office/powerpoint/2010/main" val="3851460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a:defRPr/>
            </a:lvl1pPr>
          </a:lstStyle>
          <a:p>
            <a:pPr>
              <a:defRPr/>
            </a:pPr>
            <a:fld id="{E2E5058C-5C8F-408C-88EA-64B2E17A389B}" type="datetimeFigureOut">
              <a:rPr lang="it-IT">
                <a:solidFill>
                  <a:prstClr val="black">
                    <a:tint val="75000"/>
                  </a:prstClr>
                </a:solidFill>
              </a:rPr>
              <a:pPr>
                <a:defRPr/>
              </a:pPr>
              <a:t>06/03/2022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5CC84181-A146-4C90-9B11-5C02462780D2}" type="slidenum">
              <a:rPr lang="it-IT" altLang="it-IT"/>
              <a:pPr>
                <a:defRPr/>
              </a:pPr>
              <a:t>‹N›</a:t>
            </a:fld>
            <a:endParaRPr lang="it-IT" altLang="it-IT"/>
          </a:p>
        </p:txBody>
      </p:sp>
    </p:spTree>
    <p:extLst>
      <p:ext uri="{BB962C8B-B14F-4D97-AF65-F5344CB8AC3E}">
        <p14:creationId xmlns:p14="http://schemas.microsoft.com/office/powerpoint/2010/main" val="221821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F34A8EA-4FB2-499D-B245-1F60F2FD5A22}" type="datetimeFigureOut">
              <a:rPr lang="it-IT">
                <a:solidFill>
                  <a:prstClr val="black">
                    <a:tint val="75000"/>
                  </a:prstClr>
                </a:solidFill>
              </a:rPr>
              <a:pPr>
                <a:defRPr/>
              </a:pPr>
              <a:t>06/03/2022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99E74FDE-E214-411D-891D-66018E67F513}" type="slidenum">
              <a:rPr lang="it-IT" altLang="it-IT"/>
              <a:pPr>
                <a:defRPr/>
              </a:pPr>
              <a:t>‹N›</a:t>
            </a:fld>
            <a:endParaRPr lang="it-IT" altLang="it-IT"/>
          </a:p>
        </p:txBody>
      </p:sp>
    </p:spTree>
    <p:extLst>
      <p:ext uri="{BB962C8B-B14F-4D97-AF65-F5344CB8AC3E}">
        <p14:creationId xmlns:p14="http://schemas.microsoft.com/office/powerpoint/2010/main" val="249000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FF8A8383-6DC6-4AFC-AD99-8D549465A1F9}" type="datetimeFigureOut">
              <a:rPr lang="it-IT">
                <a:solidFill>
                  <a:prstClr val="black">
                    <a:tint val="75000"/>
                  </a:prstClr>
                </a:solidFill>
              </a:rPr>
              <a:pPr>
                <a:defRPr/>
              </a:pPr>
              <a:t>06/03/2022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1CF8EED-E507-485C-89EA-B18974E728FC}" type="slidenum">
              <a:rPr lang="it-IT" altLang="it-IT"/>
              <a:pPr>
                <a:defRPr/>
              </a:pPr>
              <a:t>‹N›</a:t>
            </a:fld>
            <a:endParaRPr lang="it-IT" altLang="it-IT"/>
          </a:p>
        </p:txBody>
      </p:sp>
    </p:spTree>
    <p:extLst>
      <p:ext uri="{BB962C8B-B14F-4D97-AF65-F5344CB8AC3E}">
        <p14:creationId xmlns:p14="http://schemas.microsoft.com/office/powerpoint/2010/main" val="314407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F54C44D1-A222-49ED-B883-758008F53975}" type="datetimeFigureOut">
              <a:rPr lang="it-IT">
                <a:solidFill>
                  <a:prstClr val="black">
                    <a:tint val="75000"/>
                  </a:prstClr>
                </a:solidFill>
              </a:rPr>
              <a:pPr>
                <a:defRPr/>
              </a:pPr>
              <a:t>06/03/2022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01B0B62-6149-4C28-A914-F3CCD23F8182}" type="slidenum">
              <a:rPr lang="it-IT" altLang="it-IT"/>
              <a:pPr>
                <a:defRPr/>
              </a:pPr>
              <a:t>‹N›</a:t>
            </a:fld>
            <a:endParaRPr lang="it-IT" altLang="it-IT"/>
          </a:p>
        </p:txBody>
      </p:sp>
    </p:spTree>
    <p:extLst>
      <p:ext uri="{BB962C8B-B14F-4D97-AF65-F5344CB8AC3E}">
        <p14:creationId xmlns:p14="http://schemas.microsoft.com/office/powerpoint/2010/main" val="453196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Segnaposto tes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457200">
              <a:defRPr/>
            </a:pPr>
            <a:fld id="{AE469B39-2B5D-4E1E-96DB-FBCEAA3C7CBC}" type="datetimeFigureOut">
              <a:rPr lang="it-IT" smtClean="0">
                <a:solidFill>
                  <a:prstClr val="black">
                    <a:tint val="75000"/>
                  </a:prstClr>
                </a:solidFill>
              </a:rPr>
              <a:pPr defTabSz="457200">
                <a:defRPr/>
              </a:pPr>
              <a:t>06/03/2022</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457200">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5AB67FF6-3F9D-4E19-B1FD-BE20B345B7F8}" type="slidenum">
              <a:rPr lang="it-IT" altLang="it-IT" smtClean="0"/>
              <a:pPr defTabSz="457200" fontAlgn="base">
                <a:spcBef>
                  <a:spcPct val="0"/>
                </a:spcBef>
                <a:spcAft>
                  <a:spcPct val="0"/>
                </a:spcAft>
                <a:defRPr/>
              </a:pPr>
              <a:t>‹N›</a:t>
            </a:fld>
            <a:endParaRPr lang="it-IT" altLang="it-IT"/>
          </a:p>
        </p:txBody>
      </p:sp>
    </p:spTree>
    <p:extLst>
      <p:ext uri="{BB962C8B-B14F-4D97-AF65-F5344CB8AC3E}">
        <p14:creationId xmlns:p14="http://schemas.microsoft.com/office/powerpoint/2010/main" val="4061452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60374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252983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780A2-85DA-4F91-9420-6AA505EE16EB}" type="datetimeFigureOut">
              <a:rPr lang="it-IT" smtClean="0">
                <a:solidFill>
                  <a:prstClr val="black">
                    <a:tint val="75000"/>
                  </a:prstClr>
                </a:solidFill>
              </a:rPr>
              <a:pPr/>
              <a:t>06/03/2022</a:t>
            </a:fld>
            <a:endParaRPr lang="it-IT">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265C4-DB09-4BC9-84D6-09C100F0574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82786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jpe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0.emf"/><Relationship Id="rId4" Type="http://schemas.openxmlformats.org/officeDocument/2006/relationships/image" Target="../media/image3.jpe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png"/><Relationship Id="rId3" Type="http://schemas.openxmlformats.org/officeDocument/2006/relationships/image" Target="../media/image2.jpe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microsoft.com/office/2007/relationships/hdphoto" Target="../media/hdphoto3.wdp"/><Relationship Id="rId4" Type="http://schemas.openxmlformats.org/officeDocument/2006/relationships/image" Target="../media/image3.jpe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2.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2.jpe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51.png"/><Relationship Id="rId10" Type="http://schemas.openxmlformats.org/officeDocument/2006/relationships/image" Target="../media/image55.emf"/><Relationship Id="rId4" Type="http://schemas.openxmlformats.org/officeDocument/2006/relationships/image" Target="../media/image3.jpeg"/><Relationship Id="rId9" Type="http://schemas.openxmlformats.org/officeDocument/2006/relationships/image" Target="../media/image54.emf"/></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6.wdp"/><Relationship Id="rId3" Type="http://schemas.openxmlformats.org/officeDocument/2006/relationships/image" Target="../media/image2.jpeg"/><Relationship Id="rId7" Type="http://schemas.microsoft.com/office/2007/relationships/hdphoto" Target="../media/hdphoto5.wdp"/><Relationship Id="rId12"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5" Type="http://schemas.microsoft.com/office/2007/relationships/hdphoto" Target="../media/hdphoto7.wdp"/><Relationship Id="rId10" Type="http://schemas.openxmlformats.org/officeDocument/2006/relationships/image" Target="../media/image60.png"/><Relationship Id="rId4" Type="http://schemas.openxmlformats.org/officeDocument/2006/relationships/image" Target="../media/image3.jpeg"/><Relationship Id="rId9" Type="http://schemas.openxmlformats.org/officeDocument/2006/relationships/image" Target="../media/image59.png"/><Relationship Id="rId1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jpe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63.png"/><Relationship Id="rId4" Type="http://schemas.openxmlformats.org/officeDocument/2006/relationships/image" Target="../media/image3.jpe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3.jpeg"/><Relationship Id="rId2" Type="http://schemas.openxmlformats.org/officeDocument/2006/relationships/image" Target="../media/image9.emf"/><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2.emf"/><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jpe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3.jpe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2.jpeg"/><Relationship Id="rId7" Type="http://schemas.openxmlformats.org/officeDocument/2006/relationships/image" Target="../media/image74.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73.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8.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emf"/><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jpeg"/><Relationship Id="rId7"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hyperlink" Target="https://www.yourceo.it/marketing/industry-4-0-iot/" TargetMode="Externa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90.pn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3.jpeg"/><Relationship Id="rId1" Type="http://schemas.openxmlformats.org/officeDocument/2006/relationships/slideLayout" Target="../slideLayouts/slideLayout29.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 Id="rId9" Type="http://schemas.microsoft.com/office/2007/relationships/hdphoto" Target="../media/hdphoto10.wdp"/></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7.png"/><Relationship Id="rId1" Type="http://schemas.openxmlformats.org/officeDocument/2006/relationships/slideLayout" Target="../slideLayouts/slideLayout40.xml"/><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461" y="6341624"/>
            <a:ext cx="11484000" cy="506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dirty="0">
              <a:solidFill>
                <a:prstClr val="white"/>
              </a:solidFill>
              <a:latin typeface="Calibri" panose="020F0502020204030204"/>
            </a:endParaRPr>
          </a:p>
        </p:txBody>
      </p:sp>
      <p:pic>
        <p:nvPicPr>
          <p:cNvPr id="16" name="Immagine 3" descr="Banda con marchio.jpg"/>
          <p:cNvPicPr>
            <a:picLocks noChangeAspect="1"/>
          </p:cNvPicPr>
          <p:nvPr/>
        </p:nvPicPr>
        <p:blipFill rotWithShape="1">
          <a:blip r:embed="rId4">
            <a:extLst>
              <a:ext uri="{28A0092B-C50C-407E-A947-70E740481C1C}">
                <a14:useLocalDpi xmlns:a14="http://schemas.microsoft.com/office/drawing/2010/main" val="0"/>
              </a:ext>
            </a:extLst>
          </a:blip>
          <a:srcRect t="20120" r="42424"/>
          <a:stretch/>
        </p:blipFill>
        <p:spPr bwMode="auto">
          <a:xfrm>
            <a:off x="16473" y="3175"/>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ttangolo 12"/>
          <p:cNvSpPr/>
          <p:nvPr/>
        </p:nvSpPr>
        <p:spPr>
          <a:xfrm>
            <a:off x="8188640" y="5694801"/>
            <a:ext cx="3971511" cy="646331"/>
          </a:xfrm>
          <a:prstGeom prst="rect">
            <a:avLst/>
          </a:prstGeom>
        </p:spPr>
        <p:txBody>
          <a:bodyPr wrap="square">
            <a:spAutoFit/>
          </a:bodyPr>
          <a:lstStyle/>
          <a:p>
            <a:pPr algn="ctr">
              <a:spcBef>
                <a:spcPct val="0"/>
              </a:spcBef>
            </a:pPr>
            <a:r>
              <a:rPr lang="it-IT" altLang="it-IT" b="1" dirty="0">
                <a:solidFill>
                  <a:srgbClr val="95440D"/>
                </a:solidFill>
                <a:latin typeface="Calibri" panose="020F0502020204030204"/>
              </a:rPr>
              <a:t>Biagio BIANCHI</a:t>
            </a:r>
          </a:p>
          <a:p>
            <a:pPr algn="ctr">
              <a:spcBef>
                <a:spcPct val="0"/>
              </a:spcBef>
            </a:pPr>
            <a:r>
              <a:rPr lang="it-IT" altLang="it-IT" b="1" dirty="0">
                <a:solidFill>
                  <a:srgbClr val="95440D"/>
                </a:solidFill>
                <a:latin typeface="Calibri" panose="020F0502020204030204"/>
              </a:rPr>
              <a:t>Università degli Studi di Bari Aldo Moro</a:t>
            </a:r>
          </a:p>
        </p:txBody>
      </p:sp>
      <p:sp>
        <p:nvSpPr>
          <p:cNvPr id="26" name="Rettangolo 25"/>
          <p:cNvSpPr/>
          <p:nvPr/>
        </p:nvSpPr>
        <p:spPr>
          <a:xfrm>
            <a:off x="1522840" y="1537192"/>
            <a:ext cx="10135760" cy="523220"/>
          </a:xfrm>
          <a:prstGeom prst="rect">
            <a:avLst/>
          </a:prstGeom>
        </p:spPr>
        <p:txBody>
          <a:bodyPr wrap="square">
            <a:spAutoFit/>
          </a:bodyPr>
          <a:lstStyle/>
          <a:p>
            <a:pPr algn="ctr">
              <a:spcBef>
                <a:spcPct val="0"/>
              </a:spcBef>
            </a:pPr>
            <a:r>
              <a:rPr lang="it-IT" altLang="it-IT" sz="2800" b="1" dirty="0">
                <a:solidFill>
                  <a:prstClr val="black"/>
                </a:solidFill>
                <a:latin typeface="Calibri" panose="020F0502020204030204" pitchFamily="34" charset="0"/>
              </a:rPr>
              <a:t>TECNOLOGIE 4.0 NEI SETTORI OLIVIVOLO-OLEARIO E VITIVINICOLO</a:t>
            </a:r>
            <a:endParaRPr lang="it-IT" altLang="it-IT" sz="2000" dirty="0">
              <a:solidFill>
                <a:prstClr val="black"/>
              </a:solidFill>
              <a:latin typeface="Arial Narrow" panose="020B0606020202030204" pitchFamily="34" charset="0"/>
            </a:endParaRPr>
          </a:p>
        </p:txBody>
      </p:sp>
      <p:pic>
        <p:nvPicPr>
          <p:cNvPr id="3" name="Immagine 2"/>
          <p:cNvPicPr>
            <a:picLocks noChangeAspect="1"/>
          </p:cNvPicPr>
          <p:nvPr/>
        </p:nvPicPr>
        <p:blipFill rotWithShape="1">
          <a:blip r:embed="rId5"/>
          <a:srcRect t="7257" b="14339"/>
          <a:stretch/>
        </p:blipFill>
        <p:spPr>
          <a:xfrm>
            <a:off x="4030257" y="2661106"/>
            <a:ext cx="4491660" cy="1878228"/>
          </a:xfrm>
          <a:prstGeom prst="rect">
            <a:avLst/>
          </a:prstGeom>
        </p:spPr>
      </p:pic>
      <p:pic>
        <p:nvPicPr>
          <p:cNvPr id="4" name="Immagine 3"/>
          <p:cNvPicPr>
            <a:picLocks noChangeAspect="1"/>
          </p:cNvPicPr>
          <p:nvPr/>
        </p:nvPicPr>
        <p:blipFill rotWithShape="1">
          <a:blip r:embed="rId6"/>
          <a:srcRect l="10254" t="19732" r="11459" b="14493"/>
          <a:stretch/>
        </p:blipFill>
        <p:spPr>
          <a:xfrm>
            <a:off x="779791" y="49462"/>
            <a:ext cx="3107320" cy="1368000"/>
          </a:xfrm>
          <a:prstGeom prst="rect">
            <a:avLst/>
          </a:prstGeom>
        </p:spPr>
      </p:pic>
      <p:pic>
        <p:nvPicPr>
          <p:cNvPr id="5" name="Immagine 4"/>
          <p:cNvPicPr>
            <a:picLocks noChangeAspect="1"/>
          </p:cNvPicPr>
          <p:nvPr/>
        </p:nvPicPr>
        <p:blipFill>
          <a:blip r:embed="rId7"/>
          <a:stretch>
            <a:fillRect/>
          </a:stretch>
        </p:blipFill>
        <p:spPr>
          <a:xfrm>
            <a:off x="8792136" y="3175"/>
            <a:ext cx="3282634" cy="1094211"/>
          </a:xfrm>
          <a:prstGeom prst="rect">
            <a:avLst/>
          </a:prstGeom>
        </p:spPr>
      </p:pic>
      <p:sp>
        <p:nvSpPr>
          <p:cNvPr id="27" name="Rettangolo 26"/>
          <p:cNvSpPr/>
          <p:nvPr/>
        </p:nvSpPr>
        <p:spPr>
          <a:xfrm>
            <a:off x="411327" y="5712669"/>
            <a:ext cx="3971511" cy="646331"/>
          </a:xfrm>
          <a:prstGeom prst="rect">
            <a:avLst/>
          </a:prstGeom>
        </p:spPr>
        <p:txBody>
          <a:bodyPr wrap="square">
            <a:spAutoFit/>
          </a:bodyPr>
          <a:lstStyle/>
          <a:p>
            <a:pPr algn="ctr">
              <a:spcBef>
                <a:spcPct val="0"/>
              </a:spcBef>
            </a:pPr>
            <a:r>
              <a:rPr lang="it-IT" altLang="it-IT" b="1" dirty="0">
                <a:solidFill>
                  <a:srgbClr val="95440D"/>
                </a:solidFill>
                <a:latin typeface="Calibri" panose="020F0502020204030204"/>
              </a:rPr>
              <a:t>Pasquale CATALANO</a:t>
            </a:r>
          </a:p>
          <a:p>
            <a:pPr algn="ctr">
              <a:spcBef>
                <a:spcPct val="0"/>
              </a:spcBef>
            </a:pPr>
            <a:r>
              <a:rPr lang="it-IT" altLang="it-IT" b="1" dirty="0">
                <a:solidFill>
                  <a:srgbClr val="95440D"/>
                </a:solidFill>
                <a:latin typeface="Calibri" panose="020F0502020204030204"/>
              </a:rPr>
              <a:t>Università degli Studi del Molise</a:t>
            </a:r>
          </a:p>
        </p:txBody>
      </p:sp>
      <p:pic>
        <p:nvPicPr>
          <p:cNvPr id="15" name="Immagine 14"/>
          <p:cNvPicPr preferRelativeResize="0">
            <a:picLocks/>
          </p:cNvPicPr>
          <p:nvPr/>
        </p:nvPicPr>
        <p:blipFill rotWithShape="1">
          <a:blip r:embed="rId8"/>
          <a:srcRect r="3724"/>
          <a:stretch/>
        </p:blipFill>
        <p:spPr>
          <a:xfrm>
            <a:off x="8721034" y="4434309"/>
            <a:ext cx="3240000" cy="1260000"/>
          </a:xfrm>
          <a:prstGeom prst="rect">
            <a:avLst/>
          </a:prstGeom>
        </p:spPr>
      </p:pic>
      <p:pic>
        <p:nvPicPr>
          <p:cNvPr id="28" name="Immagine 27"/>
          <p:cNvPicPr>
            <a:picLocks noChangeAspect="1"/>
          </p:cNvPicPr>
          <p:nvPr/>
        </p:nvPicPr>
        <p:blipFill>
          <a:blip r:embed="rId9"/>
          <a:stretch>
            <a:fillRect/>
          </a:stretch>
        </p:blipFill>
        <p:spPr>
          <a:xfrm>
            <a:off x="960020" y="4283978"/>
            <a:ext cx="3268980" cy="1371600"/>
          </a:xfrm>
          <a:prstGeom prst="rect">
            <a:avLst/>
          </a:prstGeom>
        </p:spPr>
      </p:pic>
    </p:spTree>
    <p:extLst>
      <p:ext uri="{BB962C8B-B14F-4D97-AF65-F5344CB8AC3E}">
        <p14:creationId xmlns:p14="http://schemas.microsoft.com/office/powerpoint/2010/main" val="21767374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773433" y="-12994"/>
            <a:ext cx="112536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kumimoji="0" lang="en-US" altLang="it-IT" sz="2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r>
              <a:rPr lang="it-IT" altLang="it-IT" sz="2800" b="1" dirty="0">
                <a:latin typeface="Arial" panose="020B0604020202020204" pitchFamily="34" charset="0"/>
                <a:cs typeface="Arial" panose="020B0604020202020204" pitchFamily="34" charset="0"/>
              </a:rPr>
              <a:t>OBIETTIVI DELLA DIGITALIZZAZIONE IN AGRICOLTURA E NELL’INDUSTRIA ALIMENTARE</a:t>
            </a:r>
          </a:p>
        </p:txBody>
      </p:sp>
      <p:sp>
        <p:nvSpPr>
          <p:cNvPr id="7" name="Segnaposto contenuto 2"/>
          <p:cNvSpPr txBox="1">
            <a:spLocks/>
          </p:cNvSpPr>
          <p:nvPr/>
        </p:nvSpPr>
        <p:spPr bwMode="auto">
          <a:xfrm>
            <a:off x="841641" y="629940"/>
            <a:ext cx="3080648" cy="56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r>
              <a:rPr lang="it-IT" altLang="it-IT" sz="2000" b="1" i="1" dirty="0">
                <a:solidFill>
                  <a:schemeClr val="accent6">
                    <a:lumMod val="50000"/>
                  </a:schemeClr>
                </a:solidFill>
              </a:rPr>
              <a:t>Value </a:t>
            </a:r>
            <a:r>
              <a:rPr lang="it-IT" altLang="it-IT" sz="2000" b="1" i="1" dirty="0" err="1">
                <a:solidFill>
                  <a:schemeClr val="accent6">
                    <a:lumMod val="50000"/>
                  </a:schemeClr>
                </a:solidFill>
              </a:rPr>
              <a:t>proposition</a:t>
            </a:r>
            <a:endParaRPr lang="it-IT" altLang="it-IT" sz="2000" b="1" i="1" dirty="0">
              <a:solidFill>
                <a:schemeClr val="accent6">
                  <a:lumMod val="50000"/>
                </a:schemeClr>
              </a:solidFill>
            </a:endParaRPr>
          </a:p>
        </p:txBody>
      </p:sp>
      <p:sp>
        <p:nvSpPr>
          <p:cNvPr id="3" name="CasellaDiTesto 2"/>
          <p:cNvSpPr txBox="1"/>
          <p:nvPr/>
        </p:nvSpPr>
        <p:spPr>
          <a:xfrm>
            <a:off x="10625668" y="5943047"/>
            <a:ext cx="1860369" cy="400110"/>
          </a:xfrm>
          <a:prstGeom prst="rect">
            <a:avLst/>
          </a:prstGeom>
          <a:noFill/>
        </p:spPr>
        <p:txBody>
          <a:bodyPr wrap="square" rtlCol="0">
            <a:spAutoFit/>
          </a:bodyPr>
          <a:lstStyle/>
          <a:p>
            <a:pPr algn="just"/>
            <a:r>
              <a:rPr lang="it-IT" sz="2000" b="1" i="1" dirty="0">
                <a:solidFill>
                  <a:schemeClr val="accent6">
                    <a:lumMod val="50000"/>
                  </a:schemeClr>
                </a:solidFill>
              </a:rPr>
              <a:t>Sostenibilità</a:t>
            </a:r>
            <a:endParaRPr lang="it-IT" sz="2400" b="1" i="1" dirty="0">
              <a:solidFill>
                <a:schemeClr val="accent6">
                  <a:lumMod val="50000"/>
                </a:schemeClr>
              </a:solidFill>
            </a:endParaRPr>
          </a:p>
        </p:txBody>
      </p:sp>
      <p:pic>
        <p:nvPicPr>
          <p:cNvPr id="5" name="Immagine 4"/>
          <p:cNvPicPr>
            <a:picLocks noChangeAspect="1"/>
          </p:cNvPicPr>
          <p:nvPr/>
        </p:nvPicPr>
        <p:blipFill rotWithShape="1">
          <a:blip r:embed="rId5"/>
          <a:srcRect l="1252" t="9272" r="669" b="12792"/>
          <a:stretch/>
        </p:blipFill>
        <p:spPr>
          <a:xfrm>
            <a:off x="8803134" y="4658146"/>
            <a:ext cx="3388866" cy="1358433"/>
          </a:xfrm>
          <a:prstGeom prst="rect">
            <a:avLst/>
          </a:prstGeom>
        </p:spPr>
      </p:pic>
      <p:sp>
        <p:nvSpPr>
          <p:cNvPr id="11" name="CasellaDiTesto 10"/>
          <p:cNvSpPr txBox="1"/>
          <p:nvPr/>
        </p:nvSpPr>
        <p:spPr>
          <a:xfrm>
            <a:off x="6400256" y="3524378"/>
            <a:ext cx="5626280" cy="461665"/>
          </a:xfrm>
          <a:prstGeom prst="rect">
            <a:avLst/>
          </a:prstGeom>
          <a:noFill/>
        </p:spPr>
        <p:txBody>
          <a:bodyPr wrap="square" rtlCol="0">
            <a:spAutoFit/>
          </a:bodyPr>
          <a:lstStyle/>
          <a:p>
            <a:r>
              <a:rPr lang="it-IT" sz="2400" b="1" dirty="0">
                <a:solidFill>
                  <a:srgbClr val="008000"/>
                </a:solidFill>
              </a:rPr>
              <a:t>- Riduzione delle inefficienze produttive</a:t>
            </a:r>
          </a:p>
        </p:txBody>
      </p:sp>
      <p:sp>
        <p:nvSpPr>
          <p:cNvPr id="13" name="CasellaDiTesto 12"/>
          <p:cNvSpPr txBox="1"/>
          <p:nvPr/>
        </p:nvSpPr>
        <p:spPr>
          <a:xfrm>
            <a:off x="2468273" y="2770186"/>
            <a:ext cx="6217462" cy="830997"/>
          </a:xfrm>
          <a:prstGeom prst="rect">
            <a:avLst/>
          </a:prstGeom>
          <a:noFill/>
        </p:spPr>
        <p:txBody>
          <a:bodyPr wrap="square" rtlCol="0">
            <a:spAutoFit/>
          </a:bodyPr>
          <a:lstStyle/>
          <a:p>
            <a:r>
              <a:rPr lang="it-IT" sz="2400" b="1" dirty="0"/>
              <a:t>- Miglioramento del tasso di guasto del prodotto e delle macchine</a:t>
            </a:r>
          </a:p>
        </p:txBody>
      </p:sp>
      <p:sp>
        <p:nvSpPr>
          <p:cNvPr id="14" name="CasellaDiTesto 13"/>
          <p:cNvSpPr txBox="1"/>
          <p:nvPr/>
        </p:nvSpPr>
        <p:spPr>
          <a:xfrm>
            <a:off x="3917375" y="5480153"/>
            <a:ext cx="5160115" cy="830997"/>
          </a:xfrm>
          <a:prstGeom prst="rect">
            <a:avLst/>
          </a:prstGeom>
          <a:noFill/>
        </p:spPr>
        <p:txBody>
          <a:bodyPr wrap="square" rtlCol="0">
            <a:spAutoFit/>
          </a:bodyPr>
          <a:lstStyle/>
          <a:p>
            <a:r>
              <a:rPr lang="it-IT" sz="2400" b="1" dirty="0"/>
              <a:t>- Riduzione del numero di richiami, lettere di avvertimento e verifiche</a:t>
            </a:r>
          </a:p>
        </p:txBody>
      </p:sp>
      <p:sp>
        <p:nvSpPr>
          <p:cNvPr id="15" name="CasellaDiTesto 14"/>
          <p:cNvSpPr txBox="1"/>
          <p:nvPr/>
        </p:nvSpPr>
        <p:spPr>
          <a:xfrm>
            <a:off x="3933198" y="4833735"/>
            <a:ext cx="5495381" cy="461665"/>
          </a:xfrm>
          <a:prstGeom prst="rect">
            <a:avLst/>
          </a:prstGeom>
          <a:noFill/>
        </p:spPr>
        <p:txBody>
          <a:bodyPr wrap="square" rtlCol="0">
            <a:spAutoFit/>
          </a:bodyPr>
          <a:lstStyle/>
          <a:p>
            <a:r>
              <a:rPr lang="it-IT" sz="2400" b="1" dirty="0">
                <a:solidFill>
                  <a:srgbClr val="008000"/>
                </a:solidFill>
              </a:rPr>
              <a:t>- Riduzione dei costi di produzione</a:t>
            </a:r>
          </a:p>
        </p:txBody>
      </p:sp>
      <p:sp>
        <p:nvSpPr>
          <p:cNvPr id="17" name="CasellaDiTesto 16"/>
          <p:cNvSpPr txBox="1"/>
          <p:nvPr/>
        </p:nvSpPr>
        <p:spPr>
          <a:xfrm>
            <a:off x="3811603" y="1195374"/>
            <a:ext cx="5853549" cy="1200329"/>
          </a:xfrm>
          <a:prstGeom prst="rect">
            <a:avLst/>
          </a:prstGeom>
          <a:noFill/>
        </p:spPr>
        <p:txBody>
          <a:bodyPr wrap="square" rtlCol="0">
            <a:spAutoFit/>
          </a:bodyPr>
          <a:lstStyle/>
          <a:p>
            <a:r>
              <a:rPr lang="it-IT" sz="2400" b="1" dirty="0">
                <a:solidFill>
                  <a:srgbClr val="008000"/>
                </a:solidFill>
              </a:rPr>
              <a:t>- Intervento sul tempo di ciclo della produzione e sull’efficacia   dell’apparecchiatura</a:t>
            </a:r>
          </a:p>
        </p:txBody>
      </p:sp>
      <p:sp>
        <p:nvSpPr>
          <p:cNvPr id="18" name="CasellaDiTesto 17"/>
          <p:cNvSpPr txBox="1"/>
          <p:nvPr/>
        </p:nvSpPr>
        <p:spPr>
          <a:xfrm>
            <a:off x="911305" y="4015659"/>
            <a:ext cx="6119230" cy="830997"/>
          </a:xfrm>
          <a:prstGeom prst="rect">
            <a:avLst/>
          </a:prstGeom>
          <a:noFill/>
        </p:spPr>
        <p:txBody>
          <a:bodyPr wrap="square" rtlCol="0">
            <a:spAutoFit/>
          </a:bodyPr>
          <a:lstStyle/>
          <a:p>
            <a:r>
              <a:rPr lang="it-IT" sz="2400" b="1" dirty="0"/>
              <a:t>- Miglioramento dei tempi di attività e della qualità del prodotto</a:t>
            </a:r>
          </a:p>
        </p:txBody>
      </p:sp>
      <p:pic>
        <p:nvPicPr>
          <p:cNvPr id="20" name="Immagine 19"/>
          <p:cNvPicPr>
            <a:picLocks noChangeAspect="1"/>
          </p:cNvPicPr>
          <p:nvPr/>
        </p:nvPicPr>
        <p:blipFill>
          <a:blip r:embed="rId6"/>
          <a:stretch>
            <a:fillRect/>
          </a:stretch>
        </p:blipFill>
        <p:spPr>
          <a:xfrm>
            <a:off x="9564292" y="926273"/>
            <a:ext cx="2592603" cy="1298503"/>
          </a:xfrm>
          <a:prstGeom prst="rect">
            <a:avLst/>
          </a:prstGeom>
        </p:spPr>
      </p:pic>
      <p:sp>
        <p:nvSpPr>
          <p:cNvPr id="22" name="Rettangolo 21"/>
          <p:cNvSpPr/>
          <p:nvPr/>
        </p:nvSpPr>
        <p:spPr>
          <a:xfrm>
            <a:off x="9485041" y="2202417"/>
            <a:ext cx="2706959" cy="400110"/>
          </a:xfrm>
          <a:prstGeom prst="rect">
            <a:avLst/>
          </a:prstGeom>
        </p:spPr>
        <p:txBody>
          <a:bodyPr wrap="none">
            <a:spAutoFit/>
          </a:bodyPr>
          <a:lstStyle/>
          <a:p>
            <a:r>
              <a:rPr lang="it-IT" altLang="it-IT" sz="2000" b="1" i="1" dirty="0">
                <a:solidFill>
                  <a:schemeClr val="accent6">
                    <a:lumMod val="50000"/>
                  </a:schemeClr>
                </a:solidFill>
              </a:rPr>
              <a:t>Efficienza e Produttività</a:t>
            </a:r>
            <a:endParaRPr lang="it-IT" altLang="it-IT" sz="2000" dirty="0">
              <a:solidFill>
                <a:schemeClr val="accent6">
                  <a:lumMod val="50000"/>
                </a:schemeClr>
              </a:solidFill>
            </a:endParaRPr>
          </a:p>
        </p:txBody>
      </p:sp>
      <p:sp>
        <p:nvSpPr>
          <p:cNvPr id="23" name="Rettangolo 22"/>
          <p:cNvSpPr/>
          <p:nvPr/>
        </p:nvSpPr>
        <p:spPr>
          <a:xfrm>
            <a:off x="786129" y="5981984"/>
            <a:ext cx="1481496" cy="400110"/>
          </a:xfrm>
          <a:prstGeom prst="rect">
            <a:avLst/>
          </a:prstGeom>
        </p:spPr>
        <p:txBody>
          <a:bodyPr wrap="none">
            <a:spAutoFit/>
          </a:bodyPr>
          <a:lstStyle/>
          <a:p>
            <a:r>
              <a:rPr lang="it-IT" sz="2000" b="1" i="1" dirty="0">
                <a:solidFill>
                  <a:schemeClr val="accent6">
                    <a:lumMod val="50000"/>
                  </a:schemeClr>
                </a:solidFill>
              </a:rPr>
              <a:t>Trasparenza</a:t>
            </a:r>
            <a:endParaRPr lang="it-IT" sz="2000" dirty="0"/>
          </a:p>
        </p:txBody>
      </p:sp>
      <p:pic>
        <p:nvPicPr>
          <p:cNvPr id="24" name="Immagine 23"/>
          <p:cNvPicPr>
            <a:picLocks noChangeAspect="1"/>
          </p:cNvPicPr>
          <p:nvPr/>
        </p:nvPicPr>
        <p:blipFill rotWithShape="1">
          <a:blip r:embed="rId7"/>
          <a:srcRect b="29953"/>
          <a:stretch/>
        </p:blipFill>
        <p:spPr>
          <a:xfrm>
            <a:off x="822370" y="4973047"/>
            <a:ext cx="2989232" cy="1014212"/>
          </a:xfrm>
          <a:prstGeom prst="rect">
            <a:avLst/>
          </a:prstGeom>
        </p:spPr>
      </p:pic>
      <p:pic>
        <p:nvPicPr>
          <p:cNvPr id="25" name="Immagine 24"/>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909403" y="1037952"/>
            <a:ext cx="2287460" cy="1605843"/>
          </a:xfrm>
          <a:prstGeom prst="rect">
            <a:avLst/>
          </a:prstGeom>
        </p:spPr>
      </p:pic>
    </p:spTree>
    <p:extLst>
      <p:ext uri="{BB962C8B-B14F-4D97-AF65-F5344CB8AC3E}">
        <p14:creationId xmlns:p14="http://schemas.microsoft.com/office/powerpoint/2010/main" val="14419272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773433" y="0"/>
            <a:ext cx="11253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kumimoji="0" lang="en-US" altLang="it-IT" sz="2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r>
              <a:rPr lang="en-US" altLang="it-IT" sz="2800" b="1" dirty="0">
                <a:latin typeface="Arial" panose="020B0604020202020204" pitchFamily="34" charset="0"/>
                <a:cs typeface="Arial" panose="020B0604020202020204" pitchFamily="34" charset="0"/>
              </a:rPr>
              <a:t>INTERNET OF THINGS (IOT) IN AGRICOLTURA</a:t>
            </a:r>
          </a:p>
        </p:txBody>
      </p:sp>
      <p:sp>
        <p:nvSpPr>
          <p:cNvPr id="7" name="Segnaposto contenuto 2"/>
          <p:cNvSpPr txBox="1">
            <a:spLocks/>
          </p:cNvSpPr>
          <p:nvPr/>
        </p:nvSpPr>
        <p:spPr bwMode="auto">
          <a:xfrm>
            <a:off x="733361" y="521809"/>
            <a:ext cx="8351316" cy="232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r>
              <a:rPr lang="it-IT" altLang="it-IT" sz="2400" dirty="0">
                <a:solidFill>
                  <a:srgbClr val="008000"/>
                </a:solidFill>
              </a:rPr>
              <a:t>Lo sviluppo della </a:t>
            </a:r>
            <a:r>
              <a:rPr lang="it-IT" altLang="it-IT" sz="2400" dirty="0" err="1">
                <a:solidFill>
                  <a:srgbClr val="008000"/>
                </a:solidFill>
              </a:rPr>
              <a:t>sensoristica</a:t>
            </a:r>
            <a:r>
              <a:rPr lang="it-IT" altLang="it-IT" sz="2400" dirty="0">
                <a:solidFill>
                  <a:srgbClr val="008000"/>
                </a:solidFill>
              </a:rPr>
              <a:t> offre la possibilità a un gran numero di dispositivi di coesistere e collaborare scambiandosi informazioni (ad es. condizioni del suolo, uso degli input, gestione del processo di trasformazione, ecc.). Tuttavia, non esiste ancora un controllo automatizzato dell'intero processo dalla vite al vino o dalle olive all’olio.</a:t>
            </a:r>
          </a:p>
          <a:p>
            <a:pPr algn="l" eaLnBrk="1" hangingPunct="1"/>
            <a:endParaRPr lang="it-IT" altLang="it-IT" sz="2400" dirty="0">
              <a:solidFill>
                <a:srgbClr val="008000"/>
              </a:solidFill>
            </a:endParaRPr>
          </a:p>
        </p:txBody>
      </p:sp>
      <p:sp>
        <p:nvSpPr>
          <p:cNvPr id="3" name="CasellaDiTesto 2"/>
          <p:cNvSpPr txBox="1"/>
          <p:nvPr/>
        </p:nvSpPr>
        <p:spPr>
          <a:xfrm>
            <a:off x="922308" y="5120925"/>
            <a:ext cx="10955895" cy="1200329"/>
          </a:xfrm>
          <a:prstGeom prst="rect">
            <a:avLst/>
          </a:prstGeom>
          <a:noFill/>
        </p:spPr>
        <p:txBody>
          <a:bodyPr wrap="square" rtlCol="0">
            <a:spAutoFit/>
          </a:bodyPr>
          <a:lstStyle/>
          <a:p>
            <a:pPr algn="just"/>
            <a:r>
              <a:rPr lang="it-IT" sz="2400" dirty="0">
                <a:solidFill>
                  <a:schemeClr val="accent6">
                    <a:lumMod val="75000"/>
                  </a:schemeClr>
                </a:solidFill>
              </a:rPr>
              <a:t>Tuttavia, mentre nel settore olivicolo-oleario vi sono solo al più esempi di installazione di singole macchine </a:t>
            </a:r>
            <a:r>
              <a:rPr lang="it-IT" sz="2400" dirty="0" err="1">
                <a:solidFill>
                  <a:schemeClr val="accent6">
                    <a:lumMod val="75000"/>
                  </a:schemeClr>
                </a:solidFill>
              </a:rPr>
              <a:t>smart</a:t>
            </a:r>
            <a:r>
              <a:rPr lang="it-IT" sz="2400" dirty="0">
                <a:solidFill>
                  <a:schemeClr val="accent6">
                    <a:lumMod val="75000"/>
                  </a:schemeClr>
                </a:solidFill>
              </a:rPr>
              <a:t>, nel settore viti-vinicolo troviamo già alcune applicazioni avanzate di cantina </a:t>
            </a:r>
            <a:r>
              <a:rPr lang="it-IT" sz="2400" dirty="0" err="1">
                <a:solidFill>
                  <a:schemeClr val="accent6">
                    <a:lumMod val="75000"/>
                  </a:schemeClr>
                </a:solidFill>
              </a:rPr>
              <a:t>smart</a:t>
            </a:r>
            <a:r>
              <a:rPr lang="it-IT" sz="2400" dirty="0">
                <a:solidFill>
                  <a:schemeClr val="accent6">
                    <a:lumMod val="75000"/>
                  </a:schemeClr>
                </a:solidFill>
              </a:rPr>
              <a:t> o di implementazione di sistemi di agricoltura di precisione</a:t>
            </a:r>
          </a:p>
        </p:txBody>
      </p:sp>
      <p:pic>
        <p:nvPicPr>
          <p:cNvPr id="2" name="Immagine 1"/>
          <p:cNvPicPr>
            <a:picLocks noChangeAspect="1"/>
          </p:cNvPicPr>
          <p:nvPr/>
        </p:nvPicPr>
        <p:blipFill>
          <a:blip r:embed="rId5"/>
          <a:stretch>
            <a:fillRect/>
          </a:stretch>
        </p:blipFill>
        <p:spPr>
          <a:xfrm>
            <a:off x="8974043" y="850909"/>
            <a:ext cx="3163672" cy="1859280"/>
          </a:xfrm>
          <a:prstGeom prst="rect">
            <a:avLst/>
          </a:prstGeom>
        </p:spPr>
      </p:pic>
      <p:pic>
        <p:nvPicPr>
          <p:cNvPr id="14" name="Immagine 13"/>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835053" y="3169632"/>
            <a:ext cx="3302512" cy="1697901"/>
          </a:xfrm>
          <a:prstGeom prst="rect">
            <a:avLst/>
          </a:prstGeom>
        </p:spPr>
      </p:pic>
      <p:pic>
        <p:nvPicPr>
          <p:cNvPr id="15" name="Immagine 14"/>
          <p:cNvPicPr>
            <a:picLocks noChangeAspect="1"/>
          </p:cNvPicPr>
          <p:nvPr/>
        </p:nvPicPr>
        <p:blipFill rotWithShape="1">
          <a:blip r:embed="rId8"/>
          <a:srcRect l="17578" t="21323" r="42205" b="19473"/>
          <a:stretch/>
        </p:blipFill>
        <p:spPr>
          <a:xfrm>
            <a:off x="3511514" y="599722"/>
            <a:ext cx="5494819" cy="4550097"/>
          </a:xfrm>
          <a:prstGeom prst="rect">
            <a:avLst/>
          </a:prstGeom>
        </p:spPr>
      </p:pic>
    </p:spTree>
    <p:extLst>
      <p:ext uri="{BB962C8B-B14F-4D97-AF65-F5344CB8AC3E}">
        <p14:creationId xmlns:p14="http://schemas.microsoft.com/office/powerpoint/2010/main" val="8553690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773433" y="37128"/>
            <a:ext cx="11253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en-US" altLang="it-IT" sz="2800" b="1" dirty="0">
                <a:latin typeface="Arial" panose="020B0604020202020204" pitchFamily="34" charset="0"/>
                <a:cs typeface="Arial" panose="020B0604020202020204" pitchFamily="34" charset="0"/>
              </a:rPr>
              <a:t>INTERNET OF THINGS (IOT): DIGITAL TWIN</a:t>
            </a:r>
          </a:p>
        </p:txBody>
      </p:sp>
      <p:sp>
        <p:nvSpPr>
          <p:cNvPr id="7" name="Segnaposto contenuto 2"/>
          <p:cNvSpPr txBox="1">
            <a:spLocks/>
          </p:cNvSpPr>
          <p:nvPr/>
        </p:nvSpPr>
        <p:spPr bwMode="auto">
          <a:xfrm>
            <a:off x="773433" y="622635"/>
            <a:ext cx="7926545" cy="203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r>
              <a:rPr lang="it-IT" altLang="it-IT" sz="2400" dirty="0">
                <a:solidFill>
                  <a:schemeClr val="accent6">
                    <a:lumMod val="50000"/>
                  </a:schemeClr>
                </a:solidFill>
              </a:rPr>
              <a:t>Il Gemello digitale (</a:t>
            </a:r>
            <a:r>
              <a:rPr lang="it-IT" altLang="it-IT" sz="2400" dirty="0" err="1">
                <a:solidFill>
                  <a:schemeClr val="accent6">
                    <a:lumMod val="50000"/>
                  </a:schemeClr>
                </a:solidFill>
              </a:rPr>
              <a:t>digital</a:t>
            </a:r>
            <a:r>
              <a:rPr lang="it-IT" altLang="it-IT" sz="2400" dirty="0">
                <a:solidFill>
                  <a:schemeClr val="accent6">
                    <a:lumMod val="50000"/>
                  </a:schemeClr>
                </a:solidFill>
              </a:rPr>
              <a:t> twin) è:</a:t>
            </a:r>
          </a:p>
          <a:p>
            <a:pPr marL="342900" indent="-342900" algn="l" eaLnBrk="1" hangingPunct="1">
              <a:buFont typeface="Arial" panose="020B0604020202020204" pitchFamily="34" charset="0"/>
              <a:buChar char="•"/>
            </a:pPr>
            <a:r>
              <a:rPr lang="it-IT" altLang="it-IT" sz="2400" dirty="0">
                <a:solidFill>
                  <a:srgbClr val="008000"/>
                </a:solidFill>
              </a:rPr>
              <a:t>una rappresentazione virtuale di un prodotto, di una macchina, ecc. Che può essere anche utilizzata per simulare, riprogettare, ottimizzare il corrispondente oggetto fisico;</a:t>
            </a:r>
          </a:p>
          <a:p>
            <a:pPr algn="l" eaLnBrk="1" hangingPunct="1"/>
            <a:endParaRPr lang="it-IT" altLang="it-IT" sz="2400" dirty="0">
              <a:solidFill>
                <a:srgbClr val="008000"/>
              </a:solidFill>
            </a:endParaRPr>
          </a:p>
        </p:txBody>
      </p:sp>
      <p:sp>
        <p:nvSpPr>
          <p:cNvPr id="3" name="CasellaDiTesto 2"/>
          <p:cNvSpPr txBox="1"/>
          <p:nvPr/>
        </p:nvSpPr>
        <p:spPr>
          <a:xfrm>
            <a:off x="773433" y="4978835"/>
            <a:ext cx="5656708" cy="1200329"/>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solidFill>
                  <a:schemeClr val="accent6">
                    <a:lumMod val="75000"/>
                  </a:schemeClr>
                </a:solidFill>
              </a:rPr>
              <a:t>fa uso di sensori real-time che consentono di avere a disposizione una realtà virtuale del corrispondente fisico.</a:t>
            </a:r>
          </a:p>
        </p:txBody>
      </p:sp>
      <p:pic>
        <p:nvPicPr>
          <p:cNvPr id="4" name="Immagine 3"/>
          <p:cNvPicPr>
            <a:picLocks noChangeAspect="1"/>
          </p:cNvPicPr>
          <p:nvPr/>
        </p:nvPicPr>
        <p:blipFill>
          <a:blip r:embed="rId5"/>
          <a:stretch>
            <a:fillRect/>
          </a:stretch>
        </p:blipFill>
        <p:spPr>
          <a:xfrm>
            <a:off x="7691944" y="643613"/>
            <a:ext cx="4335136" cy="2438514"/>
          </a:xfrm>
          <a:prstGeom prst="rect">
            <a:avLst/>
          </a:prstGeom>
        </p:spPr>
      </p:pic>
      <p:pic>
        <p:nvPicPr>
          <p:cNvPr id="5" name="Immagine 4"/>
          <p:cNvPicPr>
            <a:picLocks noChangeAspect="1"/>
          </p:cNvPicPr>
          <p:nvPr/>
        </p:nvPicPr>
        <p:blipFill>
          <a:blip r:embed="rId6"/>
          <a:stretch>
            <a:fillRect/>
          </a:stretch>
        </p:blipFill>
        <p:spPr>
          <a:xfrm>
            <a:off x="7355137" y="3754266"/>
            <a:ext cx="4836863" cy="2424898"/>
          </a:xfrm>
          <a:prstGeom prst="rect">
            <a:avLst/>
          </a:prstGeom>
        </p:spPr>
      </p:pic>
      <p:pic>
        <p:nvPicPr>
          <p:cNvPr id="5124" name="Picture 4" descr="Digital Twins for Agriculture: Cognitive Funct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145" y="972234"/>
            <a:ext cx="10790280" cy="392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757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fade">
                                      <p:cBhvr>
                                        <p:cTn id="16" dur="500"/>
                                        <p:tgtEl>
                                          <p:spTgt spid="51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egnaposto contenuto 2"/>
          <p:cNvSpPr txBox="1">
            <a:spLocks/>
          </p:cNvSpPr>
          <p:nvPr/>
        </p:nvSpPr>
        <p:spPr bwMode="auto">
          <a:xfrm>
            <a:off x="5246544" y="5542807"/>
            <a:ext cx="6756686" cy="57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hangingPunct="1"/>
            <a:r>
              <a:rPr lang="it-IT" altLang="it-IT" sz="2400" dirty="0">
                <a:solidFill>
                  <a:schemeClr val="tx1"/>
                </a:solidFill>
              </a:rPr>
              <a:t>Elevata complessità di rete, di oggetti, processi, ecc.</a:t>
            </a:r>
          </a:p>
        </p:txBody>
      </p:sp>
      <p:pic>
        <p:nvPicPr>
          <p:cNvPr id="11"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7775" y="1436845"/>
            <a:ext cx="7134225"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9A875BD9-8E4B-4D4E-85BF-917E2F128EC1}"/>
              </a:ext>
            </a:extLst>
          </p:cNvPr>
          <p:cNvSpPr/>
          <p:nvPr/>
        </p:nvSpPr>
        <p:spPr bwMode="auto">
          <a:xfrm>
            <a:off x="5486599" y="1745170"/>
            <a:ext cx="5476875" cy="21336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it-IT" sz="2000" b="1">
              <a:latin typeface="Arial" panose="020B0604020202020204" pitchFamily="34" charset="0"/>
            </a:endParaRPr>
          </a:p>
        </p:txBody>
      </p:sp>
      <p:sp>
        <p:nvSpPr>
          <p:cNvPr id="17" name="Titolo 1"/>
          <p:cNvSpPr txBox="1">
            <a:spLocks/>
          </p:cNvSpPr>
          <p:nvPr/>
        </p:nvSpPr>
        <p:spPr>
          <a:xfrm>
            <a:off x="773433" y="50955"/>
            <a:ext cx="11418566" cy="13161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it-IT" sz="3200" b="1" dirty="0" err="1">
                <a:latin typeface="Calibri Light" panose="020F0302020204030204"/>
              </a:rPr>
              <a:t>Virtualizzazione</a:t>
            </a:r>
            <a:r>
              <a:rPr lang="en-US" altLang="it-IT" sz="3200" b="1" dirty="0">
                <a:latin typeface="Calibri Light" panose="020F0302020204030204"/>
              </a:rPr>
              <a:t> di </a:t>
            </a:r>
            <a:r>
              <a:rPr lang="en-US" altLang="it-IT" sz="3200" b="1" dirty="0" err="1">
                <a:latin typeface="Calibri Light" panose="020F0302020204030204"/>
              </a:rPr>
              <a:t>una</a:t>
            </a:r>
            <a:r>
              <a:rPr lang="en-US" altLang="it-IT" sz="3200" b="1" dirty="0">
                <a:latin typeface="Calibri Light" panose="020F0302020204030204"/>
              </a:rPr>
              <a:t> </a:t>
            </a:r>
            <a:r>
              <a:rPr lang="en-US" altLang="it-IT" sz="3200" b="1" dirty="0" err="1">
                <a:latin typeface="Calibri Light" panose="020F0302020204030204"/>
              </a:rPr>
              <a:t>filiera</a:t>
            </a:r>
            <a:r>
              <a:rPr lang="en-US" altLang="it-IT" sz="3200" b="1" dirty="0">
                <a:latin typeface="Calibri Light" panose="020F0302020204030204"/>
              </a:rPr>
              <a:t> agro-</a:t>
            </a:r>
            <a:r>
              <a:rPr lang="en-US" altLang="it-IT" sz="3200" b="1" dirty="0" err="1">
                <a:latin typeface="Calibri Light" panose="020F0302020204030204"/>
              </a:rPr>
              <a:t>alimentare</a:t>
            </a:r>
            <a:br>
              <a:rPr lang="en-US" altLang="it-IT" sz="3200" b="1" dirty="0">
                <a:latin typeface="Calibri Light" panose="020F0302020204030204"/>
              </a:rPr>
            </a:br>
            <a:r>
              <a:rPr lang="en-US" altLang="it-IT" sz="3200" b="1" dirty="0" err="1">
                <a:latin typeface="Calibri Light" panose="020F0302020204030204"/>
              </a:rPr>
              <a:t>attraverso</a:t>
            </a:r>
            <a:r>
              <a:rPr lang="en-US" altLang="it-IT" sz="3200" b="1" dirty="0">
                <a:latin typeface="Calibri Light" panose="020F0302020204030204"/>
              </a:rPr>
              <a:t> </a:t>
            </a:r>
            <a:r>
              <a:rPr lang="en-US" altLang="it-IT" sz="3200" b="1" dirty="0" err="1">
                <a:latin typeface="Calibri Light" panose="020F0302020204030204"/>
              </a:rPr>
              <a:t>l’Internet</a:t>
            </a:r>
            <a:r>
              <a:rPr lang="en-US" altLang="it-IT" sz="3200" b="1" dirty="0">
                <a:latin typeface="Calibri Light" panose="020F0302020204030204"/>
              </a:rPr>
              <a:t> of Things (</a:t>
            </a:r>
            <a:r>
              <a:rPr lang="en-US" altLang="it-IT" sz="3200" b="1" dirty="0" err="1">
                <a:latin typeface="Calibri Light" panose="020F0302020204030204"/>
              </a:rPr>
              <a:t>IoT</a:t>
            </a:r>
            <a:r>
              <a:rPr lang="en-US" altLang="it-IT" sz="3200" b="1" dirty="0">
                <a:latin typeface="Calibri Light" panose="020F0302020204030204"/>
              </a:rPr>
              <a:t>): </a:t>
            </a:r>
            <a:r>
              <a:rPr lang="it-IT" altLang="it-IT" sz="3200" b="1" dirty="0">
                <a:latin typeface="Calibri Light" panose="020F0302020204030204"/>
              </a:rPr>
              <a:t>comunicazione tra mercato e produzione</a:t>
            </a:r>
          </a:p>
          <a:p>
            <a:pPr algn="ctr"/>
            <a:endParaRPr lang="it-IT" altLang="it-IT" sz="3200" b="1" dirty="0">
              <a:latin typeface="Calibri Light" panose="020F0302020204030204"/>
            </a:endParaRPr>
          </a:p>
        </p:txBody>
      </p:sp>
      <p:sp>
        <p:nvSpPr>
          <p:cNvPr id="20" name="Segnaposto contenuto 2"/>
          <p:cNvSpPr txBox="1">
            <a:spLocks/>
          </p:cNvSpPr>
          <p:nvPr/>
        </p:nvSpPr>
        <p:spPr>
          <a:xfrm>
            <a:off x="689005" y="1367058"/>
            <a:ext cx="4410877" cy="4779298"/>
          </a:xfrm>
          <a:prstGeom prst="rect">
            <a:avLst/>
          </a:prstGeom>
        </p:spPr>
        <p:txBody>
          <a:bodyPr/>
          <a:lstStyle/>
          <a:p>
            <a:pPr marL="182563" indent="-182563" algn="just" fontAlgn="base">
              <a:spcBef>
                <a:spcPct val="20000"/>
              </a:spcBef>
              <a:spcAft>
                <a:spcPct val="0"/>
              </a:spcAft>
              <a:buClr>
                <a:srgbClr val="008000"/>
              </a:buClr>
              <a:buFont typeface="Arial" panose="020B0604020202020204" pitchFamily="34" charset="0"/>
              <a:buChar char="•"/>
              <a:defRPr/>
            </a:pPr>
            <a:r>
              <a:rPr lang="it-IT" sz="2000" b="1" dirty="0">
                <a:solidFill>
                  <a:srgbClr val="008000"/>
                </a:solidFill>
                <a:latin typeface="Arial"/>
              </a:rPr>
              <a:t>Utilizzo di macchine intelligenti, interconnesse e collegate in rete </a:t>
            </a:r>
            <a:r>
              <a:rPr lang="it-IT" sz="2000" dirty="0">
                <a:solidFill>
                  <a:srgbClr val="008000"/>
                </a:solidFill>
                <a:latin typeface="Arial"/>
              </a:rPr>
              <a:t>(</a:t>
            </a:r>
            <a:r>
              <a:rPr lang="it-IT" sz="2000" i="1" dirty="0">
                <a:solidFill>
                  <a:srgbClr val="008000"/>
                </a:solidFill>
                <a:latin typeface="Arial"/>
              </a:rPr>
              <a:t>gli oggetti virtuali fungono da </a:t>
            </a:r>
            <a:r>
              <a:rPr lang="it-IT" sz="2000" i="1" dirty="0" err="1">
                <a:solidFill>
                  <a:srgbClr val="008000"/>
                </a:solidFill>
                <a:latin typeface="Arial"/>
              </a:rPr>
              <a:t>hub</a:t>
            </a:r>
            <a:r>
              <a:rPr lang="it-IT" sz="2000" i="1" dirty="0">
                <a:solidFill>
                  <a:srgbClr val="008000"/>
                </a:solidFill>
                <a:latin typeface="Arial"/>
              </a:rPr>
              <a:t> centrali delle informazioni sugli oggetti, che combinano e aggiornano i dati continuamente da una vasta gamma di fonti</a:t>
            </a:r>
            <a:r>
              <a:rPr lang="it-IT" sz="2000" dirty="0">
                <a:solidFill>
                  <a:srgbClr val="008000"/>
                </a:solidFill>
                <a:latin typeface="Arial"/>
              </a:rPr>
              <a:t>), </a:t>
            </a:r>
          </a:p>
          <a:p>
            <a:pPr marL="182563" indent="-182563" algn="just" fontAlgn="base">
              <a:spcBef>
                <a:spcPct val="20000"/>
              </a:spcBef>
              <a:spcAft>
                <a:spcPct val="0"/>
              </a:spcAft>
              <a:buClr>
                <a:schemeClr val="accent6">
                  <a:lumMod val="75000"/>
                </a:schemeClr>
              </a:buClr>
              <a:buFont typeface="Arial" panose="020B0604020202020204" pitchFamily="34" charset="0"/>
              <a:buChar char="•"/>
              <a:defRPr/>
            </a:pPr>
            <a:r>
              <a:rPr lang="it-IT" sz="2000" b="1" dirty="0">
                <a:solidFill>
                  <a:schemeClr val="accent6">
                    <a:lumMod val="75000"/>
                  </a:schemeClr>
                </a:solidFill>
                <a:latin typeface="Arial"/>
              </a:rPr>
              <a:t>connessione tra sistemi fisici e digitali </a:t>
            </a:r>
            <a:r>
              <a:rPr lang="it-IT" sz="2000" dirty="0">
                <a:solidFill>
                  <a:schemeClr val="accent6">
                    <a:lumMod val="75000"/>
                  </a:schemeClr>
                </a:solidFill>
                <a:latin typeface="Arial"/>
              </a:rPr>
              <a:t>(</a:t>
            </a:r>
            <a:r>
              <a:rPr lang="it-IT" sz="2000" i="1" dirty="0">
                <a:solidFill>
                  <a:schemeClr val="accent6">
                    <a:lumMod val="75000"/>
                  </a:schemeClr>
                </a:solidFill>
                <a:latin typeface="Arial"/>
              </a:rPr>
              <a:t>gli oggetti virtuali possono essere utilizzati per coordinare e controllare i processi di business in remoto tramite Internet</a:t>
            </a:r>
            <a:r>
              <a:rPr lang="it-IT" sz="2000" dirty="0">
                <a:solidFill>
                  <a:schemeClr val="accent6">
                    <a:lumMod val="75000"/>
                  </a:schemeClr>
                </a:solidFill>
                <a:latin typeface="Arial"/>
              </a:rPr>
              <a:t>), </a:t>
            </a:r>
          </a:p>
          <a:p>
            <a:pPr marL="182563" indent="-182563" algn="just" fontAlgn="base">
              <a:spcBef>
                <a:spcPct val="20000"/>
              </a:spcBef>
              <a:spcAft>
                <a:spcPct val="0"/>
              </a:spcAft>
              <a:buClr>
                <a:srgbClr val="008000"/>
              </a:buClr>
              <a:buFont typeface="Arial" panose="020B0604020202020204" pitchFamily="34" charset="0"/>
              <a:buChar char="•"/>
              <a:defRPr/>
            </a:pPr>
            <a:r>
              <a:rPr lang="it-IT" sz="2000" b="1" dirty="0">
                <a:solidFill>
                  <a:srgbClr val="008000"/>
                </a:solidFill>
                <a:latin typeface="Arial"/>
              </a:rPr>
              <a:t>analisi complesse attraverso Big Data, </a:t>
            </a:r>
          </a:p>
          <a:p>
            <a:pPr marL="182563" indent="-182563" algn="just" fontAlgn="base">
              <a:spcBef>
                <a:spcPct val="20000"/>
              </a:spcBef>
              <a:spcAft>
                <a:spcPct val="0"/>
              </a:spcAft>
              <a:buClr>
                <a:schemeClr val="accent6">
                  <a:lumMod val="75000"/>
                </a:schemeClr>
              </a:buClr>
              <a:buFont typeface="Arial" panose="020B0604020202020204" pitchFamily="34" charset="0"/>
              <a:buChar char="•"/>
              <a:defRPr/>
            </a:pPr>
            <a:r>
              <a:rPr lang="it-IT" sz="2000" b="1" dirty="0">
                <a:solidFill>
                  <a:schemeClr val="accent6">
                    <a:lumMod val="75000"/>
                  </a:schemeClr>
                </a:solidFill>
                <a:latin typeface="Arial"/>
              </a:rPr>
              <a:t>adattamenti real-time (5 G).</a:t>
            </a:r>
          </a:p>
        </p:txBody>
      </p:sp>
    </p:spTree>
    <p:extLst>
      <p:ext uri="{BB962C8B-B14F-4D97-AF65-F5344CB8AC3E}">
        <p14:creationId xmlns:p14="http://schemas.microsoft.com/office/powerpoint/2010/main" val="16651337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206043" y="96519"/>
            <a:ext cx="11253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en-US" altLang="it-IT" sz="2800" b="1" dirty="0">
                <a:solidFill>
                  <a:srgbClr val="008000"/>
                </a:solidFill>
                <a:latin typeface="Arial" panose="020B0604020202020204" pitchFamily="34" charset="0"/>
                <a:cs typeface="Arial" panose="020B0604020202020204" pitchFamily="34" charset="0"/>
              </a:rPr>
              <a:t> INTERNET OF THINGS (IOT) NEI VIGNETI</a:t>
            </a:r>
          </a:p>
        </p:txBody>
      </p:sp>
      <p:sp>
        <p:nvSpPr>
          <p:cNvPr id="7" name="Segnaposto contenuto 2"/>
          <p:cNvSpPr txBox="1">
            <a:spLocks/>
          </p:cNvSpPr>
          <p:nvPr/>
        </p:nvSpPr>
        <p:spPr bwMode="auto">
          <a:xfrm>
            <a:off x="773433" y="505596"/>
            <a:ext cx="9100340" cy="153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defTabSz="914400" eaLnBrk="1" fontAlgn="auto" hangingPunct="1">
              <a:spcBef>
                <a:spcPts val="0"/>
              </a:spcBef>
              <a:spcAft>
                <a:spcPts val="0"/>
              </a:spcAft>
            </a:pPr>
            <a:r>
              <a:rPr lang="it-IT" sz="2400" dirty="0">
                <a:solidFill>
                  <a:schemeClr val="accent6">
                    <a:lumMod val="75000"/>
                  </a:schemeClr>
                </a:solidFill>
              </a:rPr>
              <a:t>La maggior parte dei sensori e delle immagini satellitari attualmente utilizzati nei vigneti si concentra sul controllo della vigoria e della resa della vite e sugli aspetti meteorologici. Es. riguardo quest’ultimo aspetto si può effettuare il monitoraggio:</a:t>
            </a:r>
          </a:p>
        </p:txBody>
      </p:sp>
      <p:sp>
        <p:nvSpPr>
          <p:cNvPr id="3" name="CasellaDiTesto 2"/>
          <p:cNvSpPr txBox="1"/>
          <p:nvPr/>
        </p:nvSpPr>
        <p:spPr>
          <a:xfrm>
            <a:off x="1095346" y="4958427"/>
            <a:ext cx="7512100" cy="1323439"/>
          </a:xfrm>
          <a:prstGeom prst="rect">
            <a:avLst/>
          </a:prstGeom>
          <a:noFill/>
        </p:spPr>
        <p:txBody>
          <a:bodyPr wrap="square" rtlCol="0">
            <a:spAutoFit/>
          </a:bodyPr>
          <a:lstStyle/>
          <a:p>
            <a:pPr lvl="0"/>
            <a:r>
              <a:rPr lang="it-IT" sz="2000" dirty="0">
                <a:solidFill>
                  <a:schemeClr val="accent6">
                    <a:lumMod val="75000"/>
                  </a:schemeClr>
                </a:solidFill>
              </a:rPr>
              <a:t>alcune aziende viti-vinicole combinano tali dati e immagini da droni e/o satellitari per monitorare in tempo reale i fattori ambientali per il controllo ottimale delle malattie e per individuare il momento migliore per la vendemmia.</a:t>
            </a:r>
          </a:p>
        </p:txBody>
      </p:sp>
      <p:pic>
        <p:nvPicPr>
          <p:cNvPr id="4" name="Immagine 3"/>
          <p:cNvPicPr>
            <a:picLocks noChangeAspect="1"/>
          </p:cNvPicPr>
          <p:nvPr/>
        </p:nvPicPr>
        <p:blipFill rotWithShape="1">
          <a:blip r:embed="rId5"/>
          <a:srcRect r="50487"/>
          <a:stretch/>
        </p:blipFill>
        <p:spPr>
          <a:xfrm>
            <a:off x="10198579" y="1"/>
            <a:ext cx="2022853" cy="2138058"/>
          </a:xfrm>
          <a:prstGeom prst="rect">
            <a:avLst/>
          </a:prstGeom>
        </p:spPr>
      </p:pic>
      <p:pic>
        <p:nvPicPr>
          <p:cNvPr id="15" name="Immagine 14"/>
          <p:cNvPicPr>
            <a:picLocks noChangeAspect="1"/>
          </p:cNvPicPr>
          <p:nvPr/>
        </p:nvPicPr>
        <p:blipFill rotWithShape="1">
          <a:blip r:embed="rId6"/>
          <a:srcRect l="35307" t="36856" r="42940" b="23549"/>
          <a:stretch/>
        </p:blipFill>
        <p:spPr>
          <a:xfrm>
            <a:off x="1095346" y="2138058"/>
            <a:ext cx="1498362" cy="1534159"/>
          </a:xfrm>
          <a:prstGeom prst="rect">
            <a:avLst/>
          </a:prstGeom>
        </p:spPr>
      </p:pic>
      <p:pic>
        <p:nvPicPr>
          <p:cNvPr id="17" name="Immagine 16"/>
          <p:cNvPicPr>
            <a:picLocks noChangeAspect="1"/>
          </p:cNvPicPr>
          <p:nvPr/>
        </p:nvPicPr>
        <p:blipFill rotWithShape="1">
          <a:blip r:embed="rId7"/>
          <a:srcRect l="34149" t="34499" r="47700" b="22476"/>
          <a:stretch/>
        </p:blipFill>
        <p:spPr>
          <a:xfrm>
            <a:off x="8607445" y="4464245"/>
            <a:ext cx="1371600" cy="1828800"/>
          </a:xfrm>
          <a:prstGeom prst="rect">
            <a:avLst/>
          </a:prstGeom>
        </p:spPr>
      </p:pic>
      <p:pic>
        <p:nvPicPr>
          <p:cNvPr id="18" name="Immagine 17"/>
          <p:cNvPicPr>
            <a:picLocks noChangeAspect="1"/>
          </p:cNvPicPr>
          <p:nvPr/>
        </p:nvPicPr>
        <p:blipFill rotWithShape="1">
          <a:blip r:embed="rId8"/>
          <a:srcRect t="2882" r="1380"/>
          <a:stretch/>
        </p:blipFill>
        <p:spPr>
          <a:xfrm>
            <a:off x="10005850" y="5401110"/>
            <a:ext cx="2083505" cy="891935"/>
          </a:xfrm>
          <a:prstGeom prst="rect">
            <a:avLst/>
          </a:prstGeom>
        </p:spPr>
      </p:pic>
      <p:pic>
        <p:nvPicPr>
          <p:cNvPr id="19" name="Immagine 18"/>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l="36154" t="35497" r="14040" b="29382"/>
          <a:stretch/>
        </p:blipFill>
        <p:spPr>
          <a:xfrm>
            <a:off x="789709" y="3902798"/>
            <a:ext cx="2295936" cy="924533"/>
          </a:xfrm>
          <a:prstGeom prst="rect">
            <a:avLst/>
          </a:prstGeom>
        </p:spPr>
      </p:pic>
      <p:sp>
        <p:nvSpPr>
          <p:cNvPr id="20" name="CasellaDiTesto 19"/>
          <p:cNvSpPr txBox="1"/>
          <p:nvPr/>
        </p:nvSpPr>
        <p:spPr>
          <a:xfrm>
            <a:off x="2728880" y="2161892"/>
            <a:ext cx="7173616" cy="967957"/>
          </a:xfrm>
          <a:prstGeom prst="rect">
            <a:avLst/>
          </a:prstGeom>
          <a:noFill/>
        </p:spPr>
        <p:txBody>
          <a:bodyPr wrap="square" rtlCol="0">
            <a:spAutoFit/>
          </a:bodyPr>
          <a:lstStyle/>
          <a:p>
            <a:pPr marL="342900" lvl="0" indent="-342900">
              <a:lnSpc>
                <a:spcPct val="150000"/>
              </a:lnSpc>
              <a:buFont typeface="Arial" panose="020B0604020202020204" pitchFamily="34" charset="0"/>
              <a:buChar char="•"/>
            </a:pPr>
            <a:r>
              <a:rPr lang="it-IT" sz="2000" dirty="0">
                <a:solidFill>
                  <a:srgbClr val="008000"/>
                </a:solidFill>
              </a:rPr>
              <a:t>delle condizioni del suolo e dell'acqua per un uso efficiente dell'acqua stessa</a:t>
            </a:r>
          </a:p>
        </p:txBody>
      </p:sp>
      <p:pic>
        <p:nvPicPr>
          <p:cNvPr id="10" name="Immagine 9"/>
          <p:cNvPicPr>
            <a:picLocks noChangeAspect="1"/>
          </p:cNvPicPr>
          <p:nvPr/>
        </p:nvPicPr>
        <p:blipFill rotWithShape="1">
          <a:blip r:embed="rId11"/>
          <a:srcRect l="68279" t="32864" r="17777" b="31876"/>
          <a:stretch/>
        </p:blipFill>
        <p:spPr>
          <a:xfrm>
            <a:off x="9668493" y="2642971"/>
            <a:ext cx="1153078" cy="1640034"/>
          </a:xfrm>
          <a:prstGeom prst="rect">
            <a:avLst/>
          </a:prstGeom>
        </p:spPr>
      </p:pic>
      <p:pic>
        <p:nvPicPr>
          <p:cNvPr id="14" name="Immagine 13"/>
          <p:cNvPicPr>
            <a:picLocks noChangeAspect="1"/>
          </p:cNvPicPr>
          <p:nvPr/>
        </p:nvPicPr>
        <p:blipFill rotWithShape="1">
          <a:blip r:embed="rId12"/>
          <a:srcRect l="53611" t="55679" r="36445" b="34346"/>
          <a:stretch/>
        </p:blipFill>
        <p:spPr>
          <a:xfrm>
            <a:off x="10892079" y="3607958"/>
            <a:ext cx="1196370" cy="675047"/>
          </a:xfrm>
          <a:prstGeom prst="rect">
            <a:avLst/>
          </a:prstGeom>
        </p:spPr>
      </p:pic>
      <p:pic>
        <p:nvPicPr>
          <p:cNvPr id="21" name="Immagine 20"/>
          <p:cNvPicPr>
            <a:picLocks noChangeAspect="1"/>
          </p:cNvPicPr>
          <p:nvPr/>
        </p:nvPicPr>
        <p:blipFill rotWithShape="1">
          <a:blip r:embed="rId13"/>
          <a:srcRect l="57944" t="38199" r="26960" b="44518"/>
          <a:stretch/>
        </p:blipFill>
        <p:spPr>
          <a:xfrm>
            <a:off x="10892079" y="2682240"/>
            <a:ext cx="1178001" cy="758660"/>
          </a:xfrm>
          <a:prstGeom prst="rect">
            <a:avLst/>
          </a:prstGeom>
        </p:spPr>
      </p:pic>
      <p:sp>
        <p:nvSpPr>
          <p:cNvPr id="22" name="CasellaDiTesto 21"/>
          <p:cNvSpPr txBox="1"/>
          <p:nvPr/>
        </p:nvSpPr>
        <p:spPr>
          <a:xfrm>
            <a:off x="9975572" y="4390754"/>
            <a:ext cx="2212955" cy="923330"/>
          </a:xfrm>
          <a:prstGeom prst="rect">
            <a:avLst/>
          </a:prstGeom>
          <a:noFill/>
        </p:spPr>
        <p:txBody>
          <a:bodyPr wrap="square" rtlCol="0">
            <a:spAutoFit/>
          </a:bodyPr>
          <a:lstStyle/>
          <a:p>
            <a:pPr algn="ctr"/>
            <a:r>
              <a:rPr lang="it-IT" i="1" dirty="0"/>
              <a:t>I principali parametri del raccolto sotto controllo</a:t>
            </a:r>
          </a:p>
        </p:txBody>
      </p:sp>
      <p:sp>
        <p:nvSpPr>
          <p:cNvPr id="23" name="CasellaDiTesto 22">
            <a:extLst>
              <a:ext uri="{FF2B5EF4-FFF2-40B4-BE49-F238E27FC236}">
                <a16:creationId xmlns:a16="http://schemas.microsoft.com/office/drawing/2014/main" id="{312C9D07-EC64-470B-962F-2DC8126A8B5A}"/>
              </a:ext>
            </a:extLst>
          </p:cNvPr>
          <p:cNvSpPr txBox="1"/>
          <p:nvPr/>
        </p:nvSpPr>
        <p:spPr>
          <a:xfrm>
            <a:off x="2728880" y="3371567"/>
            <a:ext cx="7173616" cy="1429622"/>
          </a:xfrm>
          <a:prstGeom prst="rect">
            <a:avLst/>
          </a:prstGeom>
          <a:noFill/>
        </p:spPr>
        <p:txBody>
          <a:bodyPr wrap="square" rtlCol="0">
            <a:spAutoFit/>
          </a:bodyPr>
          <a:lstStyle/>
          <a:p>
            <a:pPr marL="342900" lvl="0" indent="-342900">
              <a:lnSpc>
                <a:spcPct val="150000"/>
              </a:lnSpc>
              <a:buFont typeface="Arial" panose="020B0604020202020204" pitchFamily="34" charset="0"/>
              <a:buChar char="•"/>
            </a:pPr>
            <a:r>
              <a:rPr lang="it-IT" sz="2000" dirty="0">
                <a:solidFill>
                  <a:srgbClr val="008000"/>
                </a:solidFill>
              </a:rPr>
              <a:t>di parametri chiave quali la temperatura ambiente, la velocità del vento, l'umidità relativa, l'umidità delle foglie, del flusso di linfa, etc., per una migliore gestione delle piante</a:t>
            </a:r>
          </a:p>
        </p:txBody>
      </p:sp>
    </p:spTree>
    <p:extLst>
      <p:ext uri="{BB962C8B-B14F-4D97-AF65-F5344CB8AC3E}">
        <p14:creationId xmlns:p14="http://schemas.microsoft.com/office/powerpoint/2010/main" val="12261572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1403601" y="91379"/>
            <a:ext cx="102039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rgbClr val="F79646">
                    <a:lumMod val="50000"/>
                  </a:srgbClr>
                </a:solidFill>
                <a:latin typeface="Arial" panose="020B0604020202020204" pitchFamily="34" charset="0"/>
                <a:cs typeface="Arial" panose="020B0604020202020204" pitchFamily="34" charset="0"/>
              </a:rPr>
              <a:t>ROBOT E DRONI</a:t>
            </a:r>
          </a:p>
        </p:txBody>
      </p:sp>
      <p:sp>
        <p:nvSpPr>
          <p:cNvPr id="4" name="CasellaDiTesto 3"/>
          <p:cNvSpPr txBox="1"/>
          <p:nvPr/>
        </p:nvSpPr>
        <p:spPr>
          <a:xfrm>
            <a:off x="773433" y="2092082"/>
            <a:ext cx="9691214" cy="2677656"/>
          </a:xfrm>
          <a:prstGeom prst="rect">
            <a:avLst/>
          </a:prstGeom>
          <a:noFill/>
        </p:spPr>
        <p:txBody>
          <a:bodyPr wrap="square" rtlCol="0">
            <a:spAutoFit/>
          </a:bodyPr>
          <a:lstStyle/>
          <a:p>
            <a:pPr marL="342900" lvl="0" indent="-342900" algn="just">
              <a:buFont typeface="Arial" panose="020B0604020202020204" pitchFamily="34" charset="0"/>
              <a:buChar char="•"/>
            </a:pPr>
            <a:r>
              <a:rPr lang="it-IT" sz="2400" dirty="0">
                <a:solidFill>
                  <a:schemeClr val="accent6">
                    <a:lumMod val="75000"/>
                  </a:schemeClr>
                </a:solidFill>
              </a:rPr>
              <a:t>è possibile creare una mappa che mostri la qualità del raccolto in zone specifiche e, quando si tratta di aumentare la resa, prevenire le malattie o controllare la crescita eccessiva, possono essere pianificate ed eseguite operazioni di potatura, i trattamenti possono essere effettuati in modo efficiente. Per svolgere alcuni di questi compiti è necessario determinare una immagine 3D delle piante e della loro localizzazione che consenta alle macchine di operare in tutta sicurezza</a:t>
            </a:r>
            <a:r>
              <a:rPr kumimoji="0" lang="it-IT" sz="2400" b="0" i="0" u="none" strike="noStrike" kern="1200" cap="none" spc="0" normalizeH="0" baseline="0" noProof="0" dirty="0">
                <a:ln>
                  <a:noFill/>
                </a:ln>
                <a:solidFill>
                  <a:schemeClr val="accent6">
                    <a:lumMod val="75000"/>
                  </a:schemeClr>
                </a:solidFill>
                <a:effectLst/>
                <a:uLnTx/>
                <a:uFillTx/>
                <a:latin typeface="Calibri"/>
                <a:ea typeface="+mn-ea"/>
                <a:cs typeface="+mn-cs"/>
              </a:rPr>
              <a:t>;</a:t>
            </a:r>
          </a:p>
        </p:txBody>
      </p:sp>
      <p:sp>
        <p:nvSpPr>
          <p:cNvPr id="7" name="CasellaDiTesto 6"/>
          <p:cNvSpPr txBox="1"/>
          <p:nvPr/>
        </p:nvSpPr>
        <p:spPr>
          <a:xfrm>
            <a:off x="2863108" y="5538499"/>
            <a:ext cx="8666678" cy="830997"/>
          </a:xfrm>
          <a:prstGeom prst="rect">
            <a:avLst/>
          </a:prstGeom>
          <a:noFill/>
        </p:spPr>
        <p:txBody>
          <a:bodyPr wrap="square" rtlCol="0">
            <a:spAutoFit/>
          </a:bodyPr>
          <a:lstStyle/>
          <a:p>
            <a:pPr marL="342900" lvl="0" indent="-342900" algn="just">
              <a:buFont typeface="Arial" panose="020B0604020202020204" pitchFamily="34" charset="0"/>
              <a:buChar char="•"/>
            </a:pPr>
            <a:r>
              <a:rPr lang="it-IT" sz="2400" dirty="0">
                <a:solidFill>
                  <a:srgbClr val="008000"/>
                </a:solidFill>
              </a:rPr>
              <a:t>I sistemi </a:t>
            </a:r>
            <a:r>
              <a:rPr lang="it-IT" sz="2400" dirty="0" err="1">
                <a:solidFill>
                  <a:srgbClr val="008000"/>
                </a:solidFill>
              </a:rPr>
              <a:t>IoT</a:t>
            </a:r>
            <a:r>
              <a:rPr lang="it-IT" sz="2400" dirty="0">
                <a:solidFill>
                  <a:srgbClr val="008000"/>
                </a:solidFill>
              </a:rPr>
              <a:t> possono essere efficacemente utilizzati in quanto consentono di interconnettere tra loro i diversi sistemi.</a:t>
            </a:r>
            <a:endParaRPr kumimoji="0" lang="it-IT" sz="2400" b="0" i="0" u="none" strike="noStrike" kern="1200" cap="none" spc="0" normalizeH="0" baseline="0" noProof="0" dirty="0">
              <a:ln>
                <a:noFill/>
              </a:ln>
              <a:solidFill>
                <a:srgbClr val="008000"/>
              </a:solidFill>
              <a:effectLst/>
              <a:uLnTx/>
              <a:uFillTx/>
              <a:latin typeface="Calibri"/>
              <a:ea typeface="+mn-ea"/>
              <a:cs typeface="+mn-cs"/>
            </a:endParaRPr>
          </a:p>
        </p:txBody>
      </p:sp>
      <p:pic>
        <p:nvPicPr>
          <p:cNvPr id="2" name="Immagine 1"/>
          <p:cNvPicPr>
            <a:picLocks noChangeAspect="1"/>
          </p:cNvPicPr>
          <p:nvPr/>
        </p:nvPicPr>
        <p:blipFill>
          <a:blip r:embed="rId5"/>
          <a:stretch>
            <a:fillRect/>
          </a:stretch>
        </p:blipFill>
        <p:spPr>
          <a:xfrm>
            <a:off x="905324" y="4744828"/>
            <a:ext cx="1793019" cy="1574956"/>
          </a:xfrm>
          <a:prstGeom prst="rect">
            <a:avLst/>
          </a:prstGeom>
        </p:spPr>
      </p:pic>
      <p:pic>
        <p:nvPicPr>
          <p:cNvPr id="11" name="Immagine 10"/>
          <p:cNvPicPr>
            <a:picLocks noChangeAspect="1"/>
          </p:cNvPicPr>
          <p:nvPr/>
        </p:nvPicPr>
        <p:blipFill>
          <a:blip r:embed="rId6">
            <a:lum bright="20000"/>
          </a:blip>
          <a:stretch>
            <a:fillRect/>
          </a:stretch>
        </p:blipFill>
        <p:spPr>
          <a:xfrm>
            <a:off x="791733" y="570177"/>
            <a:ext cx="2149129" cy="1453920"/>
          </a:xfrm>
          <a:prstGeom prst="rect">
            <a:avLst/>
          </a:prstGeom>
        </p:spPr>
      </p:pic>
      <p:pic>
        <p:nvPicPr>
          <p:cNvPr id="15" name="Immagine 14"/>
          <p:cNvPicPr>
            <a:picLocks noChangeAspect="1"/>
          </p:cNvPicPr>
          <p:nvPr/>
        </p:nvPicPr>
        <p:blipFill rotWithShape="1">
          <a:blip r:embed="rId7"/>
          <a:srcRect l="66233" t="2882" r="1381" b="3188"/>
          <a:stretch/>
        </p:blipFill>
        <p:spPr>
          <a:xfrm>
            <a:off x="10487619" y="2237003"/>
            <a:ext cx="1549820" cy="1953997"/>
          </a:xfrm>
          <a:prstGeom prst="rect">
            <a:avLst/>
          </a:prstGeom>
        </p:spPr>
      </p:pic>
      <p:pic>
        <p:nvPicPr>
          <p:cNvPr id="3" name="Immagine 2"/>
          <p:cNvPicPr>
            <a:picLocks noChangeAspect="1"/>
          </p:cNvPicPr>
          <p:nvPr/>
        </p:nvPicPr>
        <p:blipFill>
          <a:blip r:embed="rId8"/>
          <a:stretch>
            <a:fillRect/>
          </a:stretch>
        </p:blipFill>
        <p:spPr>
          <a:xfrm>
            <a:off x="6197327" y="4432151"/>
            <a:ext cx="5121605" cy="931936"/>
          </a:xfrm>
          <a:prstGeom prst="rect">
            <a:avLst/>
          </a:prstGeom>
        </p:spPr>
      </p:pic>
      <p:sp>
        <p:nvSpPr>
          <p:cNvPr id="5" name="CasellaDiTesto 4"/>
          <p:cNvSpPr txBox="1"/>
          <p:nvPr/>
        </p:nvSpPr>
        <p:spPr>
          <a:xfrm>
            <a:off x="11274396" y="4644203"/>
            <a:ext cx="873068" cy="507831"/>
          </a:xfrm>
          <a:prstGeom prst="rect">
            <a:avLst/>
          </a:prstGeom>
          <a:noFill/>
        </p:spPr>
        <p:txBody>
          <a:bodyPr wrap="square" rtlCol="0">
            <a:spAutoFit/>
          </a:bodyPr>
          <a:lstStyle/>
          <a:p>
            <a:r>
              <a:rPr lang="it-IT" sz="900" b="1" dirty="0"/>
              <a:t>Vigneto 1</a:t>
            </a:r>
          </a:p>
          <a:p>
            <a:r>
              <a:rPr lang="it-IT" sz="900" b="1" dirty="0" err="1"/>
              <a:t>Babo</a:t>
            </a:r>
            <a:r>
              <a:rPr lang="it-IT" sz="900" b="1" dirty="0"/>
              <a:t> (grado zuccherino)</a:t>
            </a:r>
          </a:p>
        </p:txBody>
      </p:sp>
      <p:sp>
        <p:nvSpPr>
          <p:cNvPr id="14" name="Segnaposto contenuto 2">
            <a:extLst>
              <a:ext uri="{FF2B5EF4-FFF2-40B4-BE49-F238E27FC236}">
                <a16:creationId xmlns:a16="http://schemas.microsoft.com/office/drawing/2014/main" id="{2102F24E-4857-401A-8E41-BF92896C651A}"/>
              </a:ext>
            </a:extLst>
          </p:cNvPr>
          <p:cNvSpPr txBox="1">
            <a:spLocks/>
          </p:cNvSpPr>
          <p:nvPr/>
        </p:nvSpPr>
        <p:spPr bwMode="auto">
          <a:xfrm>
            <a:off x="3114451" y="654765"/>
            <a:ext cx="6928605" cy="148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just" defTabSz="914400" eaLnBrk="1" fontAlgn="auto" hangingPunct="1">
              <a:spcBef>
                <a:spcPts val="0"/>
              </a:spcBef>
              <a:spcAft>
                <a:spcPts val="0"/>
              </a:spcAft>
            </a:pPr>
            <a:r>
              <a:rPr lang="it-IT" sz="2400" dirty="0">
                <a:solidFill>
                  <a:srgbClr val="008000"/>
                </a:solidFill>
              </a:rPr>
              <a:t>Il monitoraggio, la potatura, la concimazione delle colture possono essere (completamente o anche solo parzialmente) automatizzate con questi sistemi; anche la raccolta può essere svolta con sistemi robotici.</a:t>
            </a:r>
            <a:endParaRPr kumimoji="0" lang="it-IT" sz="2400" b="0" i="0" u="none" strike="noStrike" kern="1200" cap="none" spc="0" normalizeH="0" baseline="0" noProof="0" dirty="0">
              <a:ln>
                <a:noFill/>
              </a:ln>
              <a:solidFill>
                <a:srgbClr val="008000"/>
              </a:solidFill>
              <a:effectLst/>
              <a:uLnTx/>
              <a:uFillTx/>
              <a:latin typeface="Calibri"/>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2400" b="0" i="0" u="none" strike="noStrike" kern="1200" cap="none" spc="0" normalizeH="0" baseline="0" noProof="0" dirty="0">
              <a:ln>
                <a:noFill/>
              </a:ln>
              <a:solidFill>
                <a:srgbClr val="008000"/>
              </a:solidFill>
              <a:effectLst/>
              <a:uLnTx/>
              <a:uFillTx/>
              <a:latin typeface="Calibri"/>
              <a:ea typeface="+mn-ea"/>
              <a:cs typeface="+mn-cs"/>
            </a:endParaRPr>
          </a:p>
        </p:txBody>
      </p:sp>
    </p:spTree>
    <p:extLst>
      <p:ext uri="{BB962C8B-B14F-4D97-AF65-F5344CB8AC3E}">
        <p14:creationId xmlns:p14="http://schemas.microsoft.com/office/powerpoint/2010/main" val="42708860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1403601" y="91379"/>
            <a:ext cx="102039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6">
                    <a:lumMod val="50000"/>
                  </a:schemeClr>
                </a:solidFill>
                <a:latin typeface="Arial" panose="020B0604020202020204" pitchFamily="34" charset="0"/>
                <a:cs typeface="Arial" panose="020B0604020202020204" pitchFamily="34" charset="0"/>
              </a:rPr>
              <a:t>ROBOT E DRONI</a:t>
            </a:r>
          </a:p>
        </p:txBody>
      </p:sp>
      <p:sp>
        <p:nvSpPr>
          <p:cNvPr id="21" name="Segnaposto contenuto 2"/>
          <p:cNvSpPr txBox="1">
            <a:spLocks/>
          </p:cNvSpPr>
          <p:nvPr/>
        </p:nvSpPr>
        <p:spPr bwMode="auto">
          <a:xfrm>
            <a:off x="3114451" y="654765"/>
            <a:ext cx="6928605" cy="148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just" defTabSz="914400" eaLnBrk="1" fontAlgn="auto" hangingPunct="1">
              <a:spcBef>
                <a:spcPts val="0"/>
              </a:spcBef>
              <a:spcAft>
                <a:spcPts val="0"/>
              </a:spcAft>
            </a:pPr>
            <a:r>
              <a:rPr lang="it-IT" sz="2400" dirty="0">
                <a:solidFill>
                  <a:srgbClr val="008000"/>
                </a:solidFill>
              </a:rPr>
              <a:t>Il monitoraggio, la potatura, la concimazione delle colture possono essere (completamente o anche solo parzialmente) automatizzate con questi sistemi; anche la raccolta può essere svolta con sistemi robotici.</a:t>
            </a:r>
            <a:endParaRPr kumimoji="0" lang="it-IT" sz="2400" b="0" i="0" u="none" strike="noStrike" kern="1200" cap="none" spc="0" normalizeH="0" baseline="0" noProof="0" dirty="0">
              <a:ln>
                <a:noFill/>
              </a:ln>
              <a:solidFill>
                <a:srgbClr val="008000"/>
              </a:solidFill>
              <a:effectLst/>
              <a:uLnTx/>
              <a:uFillTx/>
              <a:latin typeface="Calibri"/>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2400" b="0" i="0" u="none" strike="noStrike" kern="1200" cap="none" spc="0" normalizeH="0" baseline="0" noProof="0" dirty="0">
              <a:ln>
                <a:noFill/>
              </a:ln>
              <a:solidFill>
                <a:srgbClr val="008000"/>
              </a:solidFill>
              <a:effectLst/>
              <a:uLnTx/>
              <a:uFillTx/>
              <a:latin typeface="Calibri"/>
              <a:ea typeface="+mn-ea"/>
              <a:cs typeface="+mn-cs"/>
            </a:endParaRPr>
          </a:p>
        </p:txBody>
      </p:sp>
      <p:sp>
        <p:nvSpPr>
          <p:cNvPr id="13" name="CasellaDiTesto 12"/>
          <p:cNvSpPr txBox="1"/>
          <p:nvPr/>
        </p:nvSpPr>
        <p:spPr>
          <a:xfrm>
            <a:off x="2941618" y="4790835"/>
            <a:ext cx="9250381" cy="1569660"/>
          </a:xfrm>
          <a:prstGeom prst="rect">
            <a:avLst/>
          </a:prstGeom>
          <a:noFill/>
        </p:spPr>
        <p:txBody>
          <a:bodyPr wrap="square" rtlCol="0">
            <a:spAutoFit/>
          </a:bodyPr>
          <a:lstStyle/>
          <a:p>
            <a:pPr marL="342900" lvl="0" indent="-342900" algn="just">
              <a:buFont typeface="Arial" panose="020B0604020202020204" pitchFamily="34" charset="0"/>
              <a:buChar char="•"/>
            </a:pPr>
            <a:r>
              <a:rPr lang="it-IT" sz="2400" dirty="0">
                <a:solidFill>
                  <a:schemeClr val="accent6">
                    <a:lumMod val="75000"/>
                  </a:schemeClr>
                </a:solidFill>
              </a:rPr>
              <a:t>la distribuzione e la commercializzazione sono più efficienti grazie al risparmio di tempo e all'automazione del lavoro operativo, all'esecuzione di alcune attività in modo autonomo grazie all'integrazione con l'intelligenza artificiale.</a:t>
            </a:r>
            <a:endParaRPr kumimoji="0" lang="it-IT" sz="2400" b="0" i="0" u="none" strike="noStrike" kern="1200" cap="none" spc="0" normalizeH="0" baseline="0" noProof="0" dirty="0">
              <a:ln>
                <a:noFill/>
              </a:ln>
              <a:solidFill>
                <a:schemeClr val="accent6">
                  <a:lumMod val="75000"/>
                </a:schemeClr>
              </a:solidFill>
              <a:effectLst/>
              <a:uLnTx/>
              <a:uFillTx/>
              <a:latin typeface="Calibri"/>
            </a:endParaRPr>
          </a:p>
        </p:txBody>
      </p:sp>
      <p:pic>
        <p:nvPicPr>
          <p:cNvPr id="18" name="Immagine 17"/>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12260" r="45205" b="43790"/>
          <a:stretch/>
        </p:blipFill>
        <p:spPr>
          <a:xfrm>
            <a:off x="800221" y="4629751"/>
            <a:ext cx="1914103" cy="1639240"/>
          </a:xfrm>
          <a:prstGeom prst="rect">
            <a:avLst/>
          </a:prstGeom>
        </p:spPr>
      </p:pic>
      <p:sp>
        <p:nvSpPr>
          <p:cNvPr id="17" name="CasellaDiTesto 16"/>
          <p:cNvSpPr txBox="1"/>
          <p:nvPr/>
        </p:nvSpPr>
        <p:spPr>
          <a:xfrm>
            <a:off x="3083309" y="3392330"/>
            <a:ext cx="8970146" cy="1569660"/>
          </a:xfrm>
          <a:prstGeom prst="rect">
            <a:avLst/>
          </a:prstGeom>
          <a:noFill/>
        </p:spPr>
        <p:txBody>
          <a:bodyPr wrap="square" rtlCol="0">
            <a:spAutoFit/>
          </a:bodyPr>
          <a:lstStyle/>
          <a:p>
            <a:pPr marL="342900" lvl="0" indent="-342900" algn="just">
              <a:buFont typeface="Arial" panose="020B0604020202020204" pitchFamily="34" charset="0"/>
              <a:buChar char="•"/>
            </a:pPr>
            <a:r>
              <a:rPr lang="it-IT" sz="2400" dirty="0">
                <a:solidFill>
                  <a:srgbClr val="008000"/>
                </a:solidFill>
              </a:rPr>
              <a:t>attraverso lo stoccaggio intelligente, che si riferisce all'automazione dei magazzini attraverso la robotica e l'intelligenza artificiale, e i negozi intelligenti, la fase finale della produzione è notevolmente migliorata;</a:t>
            </a:r>
            <a:endParaRPr kumimoji="0" lang="it-IT" sz="2400" b="0" i="0" u="none" strike="noStrike" kern="1200" cap="none" spc="0" normalizeH="0" baseline="0" noProof="0" dirty="0">
              <a:ln>
                <a:noFill/>
              </a:ln>
              <a:solidFill>
                <a:srgbClr val="008000"/>
              </a:solidFill>
              <a:effectLst/>
              <a:uLnTx/>
              <a:uFillTx/>
              <a:latin typeface="Calibri"/>
              <a:ea typeface="+mn-ea"/>
              <a:cs typeface="+mn-cs"/>
            </a:endParaRPr>
          </a:p>
        </p:txBody>
      </p:sp>
      <p:pic>
        <p:nvPicPr>
          <p:cNvPr id="6" name="Immagine 5"/>
          <p:cNvPicPr>
            <a:picLocks noChangeAspect="1"/>
          </p:cNvPicPr>
          <p:nvPr/>
        </p:nvPicPr>
        <p:blipFill>
          <a:blip r:embed="rId7"/>
          <a:stretch>
            <a:fillRect/>
          </a:stretch>
        </p:blipFill>
        <p:spPr>
          <a:xfrm>
            <a:off x="953221" y="3431033"/>
            <a:ext cx="2063112" cy="1097200"/>
          </a:xfrm>
          <a:prstGeom prst="rect">
            <a:avLst/>
          </a:prstGeom>
        </p:spPr>
      </p:pic>
      <p:sp>
        <p:nvSpPr>
          <p:cNvPr id="22" name="CasellaDiTesto 21"/>
          <p:cNvSpPr txBox="1"/>
          <p:nvPr/>
        </p:nvSpPr>
        <p:spPr>
          <a:xfrm>
            <a:off x="800221" y="2222321"/>
            <a:ext cx="9097214" cy="1200329"/>
          </a:xfrm>
          <a:prstGeom prst="rect">
            <a:avLst/>
          </a:prstGeom>
          <a:noFill/>
        </p:spPr>
        <p:txBody>
          <a:bodyPr wrap="square" rtlCol="0">
            <a:spAutoFit/>
          </a:bodyPr>
          <a:lstStyle/>
          <a:p>
            <a:pPr marL="342900" lvl="0" indent="-342900" algn="just">
              <a:buFont typeface="Arial" panose="020B0604020202020204" pitchFamily="34" charset="0"/>
              <a:buChar char="•"/>
            </a:pPr>
            <a:r>
              <a:rPr lang="it-IT" sz="2400" dirty="0">
                <a:solidFill>
                  <a:schemeClr val="accent6">
                    <a:lumMod val="75000"/>
                  </a:schemeClr>
                </a:solidFill>
              </a:rPr>
              <a:t>l'uso di robot è comune in molti magazzini e per alcuni centri logistici per monitorare i materiali e posizionarli dove richiesto contribuendo ad aumentare la produttività della fase di distribuzione</a:t>
            </a:r>
            <a:r>
              <a:rPr kumimoji="0" lang="it-IT" sz="2400" b="0" i="0" u="none" strike="noStrike" kern="1200" cap="none" spc="0" normalizeH="0" baseline="0" noProof="0" dirty="0">
                <a:ln>
                  <a:noFill/>
                </a:ln>
                <a:solidFill>
                  <a:schemeClr val="accent6">
                    <a:lumMod val="75000"/>
                  </a:schemeClr>
                </a:solidFill>
                <a:effectLst/>
                <a:uLnTx/>
                <a:uFillTx/>
                <a:latin typeface="Calibri"/>
                <a:ea typeface="+mn-ea"/>
                <a:cs typeface="+mn-cs"/>
              </a:rPr>
              <a:t>;</a:t>
            </a:r>
          </a:p>
        </p:txBody>
      </p:sp>
      <p:pic>
        <p:nvPicPr>
          <p:cNvPr id="7" name="Immagine 6"/>
          <p:cNvPicPr>
            <a:picLocks noChangeAspect="1"/>
          </p:cNvPicPr>
          <p:nvPr/>
        </p:nvPicPr>
        <p:blipFill>
          <a:blip r:embed="rId8">
            <a:lum bright="20000"/>
          </a:blip>
          <a:stretch>
            <a:fillRect/>
          </a:stretch>
        </p:blipFill>
        <p:spPr>
          <a:xfrm>
            <a:off x="9937378" y="2013721"/>
            <a:ext cx="2260304" cy="1428713"/>
          </a:xfrm>
          <a:prstGeom prst="rect">
            <a:avLst/>
          </a:prstGeom>
        </p:spPr>
      </p:pic>
      <p:pic>
        <p:nvPicPr>
          <p:cNvPr id="2" name="Immagine 1"/>
          <p:cNvPicPr>
            <a:picLocks noChangeAspect="1"/>
          </p:cNvPicPr>
          <p:nvPr/>
        </p:nvPicPr>
        <p:blipFill>
          <a:blip r:embed="rId9"/>
          <a:stretch>
            <a:fillRect/>
          </a:stretch>
        </p:blipFill>
        <p:spPr>
          <a:xfrm>
            <a:off x="841943" y="192182"/>
            <a:ext cx="2220274" cy="1663952"/>
          </a:xfrm>
          <a:prstGeom prst="rect">
            <a:avLst/>
          </a:prstGeom>
        </p:spPr>
      </p:pic>
      <p:pic>
        <p:nvPicPr>
          <p:cNvPr id="3" name="Immagine 2"/>
          <p:cNvPicPr>
            <a:picLocks noChangeAspect="1"/>
          </p:cNvPicPr>
          <p:nvPr/>
        </p:nvPicPr>
        <p:blipFill>
          <a:blip r:embed="rId10"/>
          <a:stretch>
            <a:fillRect/>
          </a:stretch>
        </p:blipFill>
        <p:spPr>
          <a:xfrm>
            <a:off x="10205839" y="192182"/>
            <a:ext cx="2015593" cy="1689841"/>
          </a:xfrm>
          <a:prstGeom prst="rect">
            <a:avLst/>
          </a:prstGeom>
        </p:spPr>
      </p:pic>
    </p:spTree>
    <p:extLst>
      <p:ext uri="{BB962C8B-B14F-4D97-AF65-F5344CB8AC3E}">
        <p14:creationId xmlns:p14="http://schemas.microsoft.com/office/powerpoint/2010/main" val="69591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206043" y="96519"/>
            <a:ext cx="11253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en-US" altLang="it-IT" sz="2800" b="1" dirty="0">
                <a:solidFill>
                  <a:schemeClr val="accent4">
                    <a:lumMod val="75000"/>
                  </a:schemeClr>
                </a:solidFill>
                <a:latin typeface="Arial" panose="020B0604020202020204" pitchFamily="34" charset="0"/>
                <a:cs typeface="Arial" panose="020B0604020202020204" pitchFamily="34" charset="0"/>
              </a:rPr>
              <a:t> INTERNET OF THINGS (IOT) IN CANTINA</a:t>
            </a:r>
          </a:p>
        </p:txBody>
      </p:sp>
      <p:sp>
        <p:nvSpPr>
          <p:cNvPr id="7" name="Segnaposto contenuto 2"/>
          <p:cNvSpPr txBox="1">
            <a:spLocks/>
          </p:cNvSpPr>
          <p:nvPr/>
        </p:nvSpPr>
        <p:spPr bwMode="auto">
          <a:xfrm>
            <a:off x="773433" y="505596"/>
            <a:ext cx="9100340" cy="77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defTabSz="914400" eaLnBrk="1" fontAlgn="auto" hangingPunct="1">
              <a:spcBef>
                <a:spcPts val="0"/>
              </a:spcBef>
              <a:spcAft>
                <a:spcPts val="0"/>
              </a:spcAft>
            </a:pPr>
            <a:r>
              <a:rPr lang="it-IT" sz="2400" dirty="0">
                <a:solidFill>
                  <a:schemeClr val="accent6">
                    <a:lumMod val="75000"/>
                  </a:schemeClr>
                </a:solidFill>
              </a:rPr>
              <a:t>Attualmente le applicazioni principali riguardano la </a:t>
            </a:r>
            <a:r>
              <a:rPr lang="it-IT" sz="2400" dirty="0" err="1">
                <a:solidFill>
                  <a:schemeClr val="accent6">
                    <a:lumMod val="75000"/>
                  </a:schemeClr>
                </a:solidFill>
              </a:rPr>
              <a:t>sensoristica</a:t>
            </a:r>
            <a:r>
              <a:rPr lang="it-IT" sz="2400" dirty="0">
                <a:solidFill>
                  <a:schemeClr val="accent6">
                    <a:lumMod val="75000"/>
                  </a:schemeClr>
                </a:solidFill>
              </a:rPr>
              <a:t> utilizzata per il controllo dei processi:</a:t>
            </a:r>
          </a:p>
        </p:txBody>
      </p:sp>
      <p:sp>
        <p:nvSpPr>
          <p:cNvPr id="3" name="CasellaDiTesto 2"/>
          <p:cNvSpPr txBox="1"/>
          <p:nvPr/>
        </p:nvSpPr>
        <p:spPr>
          <a:xfrm>
            <a:off x="3008792" y="3387320"/>
            <a:ext cx="5342669" cy="1938992"/>
          </a:xfrm>
          <a:prstGeom prst="rect">
            <a:avLst/>
          </a:prstGeom>
          <a:noFill/>
        </p:spPr>
        <p:txBody>
          <a:bodyPr wrap="square" rtlCol="0">
            <a:spAutoFit/>
          </a:bodyPr>
          <a:lstStyle/>
          <a:p>
            <a:pPr marL="342900" lvl="0" indent="-342900">
              <a:buFont typeface="Arial" panose="020B0604020202020204" pitchFamily="34" charset="0"/>
              <a:buChar char="•"/>
            </a:pPr>
            <a:r>
              <a:rPr lang="it-IT" sz="2000" dirty="0">
                <a:solidFill>
                  <a:srgbClr val="008000"/>
                </a:solidFill>
              </a:rPr>
              <a:t>nel processo di imbottigliamento fino alla etichettatura;</a:t>
            </a:r>
          </a:p>
          <a:p>
            <a:pPr marL="342900" lvl="0" indent="-342900">
              <a:buFont typeface="Arial" panose="020B0604020202020204" pitchFamily="34" charset="0"/>
              <a:buChar char="•"/>
            </a:pPr>
            <a:r>
              <a:rPr lang="it-IT" sz="2000" dirty="0">
                <a:solidFill>
                  <a:srgbClr val="008000"/>
                </a:solidFill>
              </a:rPr>
              <a:t>nel controllo del numero di bottiglie che passano attraverso una linea di produzione;</a:t>
            </a:r>
          </a:p>
          <a:p>
            <a:pPr marL="342900" lvl="0" indent="-342900">
              <a:buFont typeface="Arial" panose="020B0604020202020204" pitchFamily="34" charset="0"/>
              <a:buChar char="•"/>
            </a:pPr>
            <a:r>
              <a:rPr lang="it-IT" sz="2000" dirty="0">
                <a:solidFill>
                  <a:srgbClr val="008000"/>
                </a:solidFill>
              </a:rPr>
              <a:t>Nel controllo degli errori delle macchina;</a:t>
            </a:r>
          </a:p>
          <a:p>
            <a:pPr marL="342900" lvl="0" indent="-342900">
              <a:buFont typeface="Arial" panose="020B0604020202020204" pitchFamily="34" charset="0"/>
              <a:buChar char="•"/>
            </a:pPr>
            <a:r>
              <a:rPr lang="it-IT" sz="2000" dirty="0">
                <a:solidFill>
                  <a:srgbClr val="008000"/>
                </a:solidFill>
              </a:rPr>
              <a:t>etc.</a:t>
            </a:r>
          </a:p>
        </p:txBody>
      </p:sp>
      <p:sp>
        <p:nvSpPr>
          <p:cNvPr id="20" name="CasellaDiTesto 19"/>
          <p:cNvSpPr txBox="1"/>
          <p:nvPr/>
        </p:nvSpPr>
        <p:spPr>
          <a:xfrm>
            <a:off x="2414977" y="1477217"/>
            <a:ext cx="7958733" cy="1015663"/>
          </a:xfrm>
          <a:prstGeom prst="rect">
            <a:avLst/>
          </a:prstGeom>
          <a:noFill/>
        </p:spPr>
        <p:txBody>
          <a:bodyPr wrap="square" rtlCol="0">
            <a:spAutoFit/>
          </a:bodyPr>
          <a:lstStyle/>
          <a:p>
            <a:pPr marL="342900" lvl="0" indent="-342900">
              <a:buFont typeface="Arial" panose="020B0604020202020204" pitchFamily="34" charset="0"/>
              <a:buChar char="•"/>
            </a:pPr>
            <a:r>
              <a:rPr lang="it-IT" sz="2000" dirty="0">
                <a:solidFill>
                  <a:srgbClr val="008000"/>
                </a:solidFill>
              </a:rPr>
              <a:t>L'obiettivo principale dell'utilizzo dei sensori in cantina è controllare tutti i parametri rilevanti per un corretto processo di vinificazione e per garantire un prodotto di qualità</a:t>
            </a:r>
          </a:p>
        </p:txBody>
      </p:sp>
      <p:pic>
        <p:nvPicPr>
          <p:cNvPr id="23" name="Immagine 22"/>
          <p:cNvPicPr>
            <a:picLocks noChangeAspect="1"/>
          </p:cNvPicPr>
          <p:nvPr/>
        </p:nvPicPr>
        <p:blipFill rotWithShape="1">
          <a:blip r:embed="rId5"/>
          <a:srcRect l="65440" t="26968" r="13922" b="33208"/>
          <a:stretch/>
        </p:blipFill>
        <p:spPr>
          <a:xfrm>
            <a:off x="904791" y="1633505"/>
            <a:ext cx="1485900" cy="1612900"/>
          </a:xfrm>
          <a:prstGeom prst="rect">
            <a:avLst/>
          </a:prstGeom>
        </p:spPr>
      </p:pic>
      <p:pic>
        <p:nvPicPr>
          <p:cNvPr id="24" name="Immagine 23"/>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71221" t="54168" r="13641" b="28008"/>
          <a:stretch/>
        </p:blipFill>
        <p:spPr>
          <a:xfrm>
            <a:off x="8989351" y="4665276"/>
            <a:ext cx="2461504" cy="1630276"/>
          </a:xfrm>
          <a:prstGeom prst="rect">
            <a:avLst/>
          </a:prstGeom>
        </p:spPr>
      </p:pic>
      <p:pic>
        <p:nvPicPr>
          <p:cNvPr id="25" name="Immagine 24"/>
          <p:cNvPicPr>
            <a:picLocks noChangeAspect="1"/>
          </p:cNvPicPr>
          <p:nvPr/>
        </p:nvPicPr>
        <p:blipFill rotWithShape="1">
          <a:blip r:embed="rId8"/>
          <a:srcRect l="68186" t="30370" r="15138" b="27778"/>
          <a:stretch/>
        </p:blipFill>
        <p:spPr>
          <a:xfrm>
            <a:off x="822499" y="3564993"/>
            <a:ext cx="1934240" cy="2730559"/>
          </a:xfrm>
          <a:prstGeom prst="rect">
            <a:avLst/>
          </a:prstGeom>
        </p:spPr>
      </p:pic>
      <p:pic>
        <p:nvPicPr>
          <p:cNvPr id="26" name="Immagine 25"/>
          <p:cNvPicPr>
            <a:picLocks noChangeAspect="1"/>
          </p:cNvPicPr>
          <p:nvPr/>
        </p:nvPicPr>
        <p:blipFill rotWithShape="1">
          <a:blip r:embed="rId9"/>
          <a:srcRect l="55556" t="40782" r="32407" b="40617"/>
          <a:stretch/>
        </p:blipFill>
        <p:spPr>
          <a:xfrm>
            <a:off x="4629231" y="5145164"/>
            <a:ext cx="1250893" cy="1087315"/>
          </a:xfrm>
          <a:prstGeom prst="rect">
            <a:avLst/>
          </a:prstGeom>
        </p:spPr>
      </p:pic>
      <p:pic>
        <p:nvPicPr>
          <p:cNvPr id="27" name="Immagine 26"/>
          <p:cNvPicPr>
            <a:picLocks noChangeAspect="1"/>
          </p:cNvPicPr>
          <p:nvPr/>
        </p:nvPicPr>
        <p:blipFill rotWithShape="1">
          <a:blip r:embed="rId10"/>
          <a:srcRect l="54437" t="44054" r="35766" b="41772"/>
          <a:stretch/>
        </p:blipFill>
        <p:spPr>
          <a:xfrm>
            <a:off x="7057808" y="5037668"/>
            <a:ext cx="1545706" cy="1257884"/>
          </a:xfrm>
          <a:prstGeom prst="rect">
            <a:avLst/>
          </a:prstGeom>
        </p:spPr>
      </p:pic>
      <p:pic>
        <p:nvPicPr>
          <p:cNvPr id="5" name="Immagine 4"/>
          <p:cNvPicPr>
            <a:picLocks noChangeAspect="1"/>
          </p:cNvPicPr>
          <p:nvPr/>
        </p:nvPicPr>
        <p:blipFill>
          <a:blip r:embed="rId11"/>
          <a:stretch>
            <a:fillRect/>
          </a:stretch>
        </p:blipFill>
        <p:spPr>
          <a:xfrm>
            <a:off x="10272778" y="0"/>
            <a:ext cx="1919222" cy="1944414"/>
          </a:xfrm>
          <a:prstGeom prst="rect">
            <a:avLst/>
          </a:prstGeom>
        </p:spPr>
      </p:pic>
      <p:sp>
        <p:nvSpPr>
          <p:cNvPr id="17" name="CasellaDiTesto 16">
            <a:extLst>
              <a:ext uri="{FF2B5EF4-FFF2-40B4-BE49-F238E27FC236}">
                <a16:creationId xmlns:a16="http://schemas.microsoft.com/office/drawing/2014/main" id="{BACA017E-90A1-4EC9-80E1-307460E81828}"/>
              </a:ext>
            </a:extLst>
          </p:cNvPr>
          <p:cNvSpPr txBox="1"/>
          <p:nvPr/>
        </p:nvSpPr>
        <p:spPr>
          <a:xfrm>
            <a:off x="2756739" y="2867867"/>
            <a:ext cx="7616971" cy="400110"/>
          </a:xfrm>
          <a:prstGeom prst="rect">
            <a:avLst/>
          </a:prstGeom>
          <a:noFill/>
        </p:spPr>
        <p:txBody>
          <a:bodyPr wrap="square" rtlCol="0">
            <a:spAutoFit/>
          </a:bodyPr>
          <a:lstStyle/>
          <a:p>
            <a:pPr lvl="0"/>
            <a:r>
              <a:rPr lang="it-IT" sz="2000" dirty="0">
                <a:solidFill>
                  <a:schemeClr val="accent6">
                    <a:lumMod val="75000"/>
                  </a:schemeClr>
                </a:solidFill>
              </a:rPr>
              <a:t>Sistemi di visione artificiale vengono utilizzati:</a:t>
            </a:r>
          </a:p>
        </p:txBody>
      </p:sp>
      <p:pic>
        <p:nvPicPr>
          <p:cNvPr id="22" name="Immagine 4"/>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l="30093" t="56625" r="31415" b="14194"/>
          <a:stretch>
            <a:fillRect/>
          </a:stretch>
        </p:blipFill>
        <p:spPr bwMode="auto">
          <a:xfrm>
            <a:off x="1188714" y="1301589"/>
            <a:ext cx="10467036" cy="446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2">
            <a:extLst>
              <a:ext uri="{FF2B5EF4-FFF2-40B4-BE49-F238E27FC236}">
                <a16:creationId xmlns:a16="http://schemas.microsoft.com/office/drawing/2014/main" id="{D94B71E9-9D46-496F-97FA-CD3386998F0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l="30377" t="55954" r="31036" b="13522"/>
          <a:stretch>
            <a:fillRect/>
          </a:stretch>
        </p:blipFill>
        <p:spPr bwMode="auto">
          <a:xfrm>
            <a:off x="8009068" y="4025673"/>
            <a:ext cx="3544259" cy="16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9650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821001" y="111781"/>
            <a:ext cx="79050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en-US" altLang="it-IT" sz="2800" b="1" dirty="0">
                <a:solidFill>
                  <a:schemeClr val="accent4">
                    <a:lumMod val="75000"/>
                  </a:schemeClr>
                </a:solidFill>
                <a:latin typeface="Arial" panose="020B0604020202020204" pitchFamily="34" charset="0"/>
                <a:cs typeface="Arial" panose="020B0604020202020204" pitchFamily="34" charset="0"/>
              </a:rPr>
              <a:t> INTERNET OF THINGS (IOT) IN CANTINA</a:t>
            </a:r>
          </a:p>
        </p:txBody>
      </p:sp>
      <p:sp>
        <p:nvSpPr>
          <p:cNvPr id="7" name="Segnaposto contenuto 2"/>
          <p:cNvSpPr txBox="1">
            <a:spLocks/>
          </p:cNvSpPr>
          <p:nvPr/>
        </p:nvSpPr>
        <p:spPr bwMode="auto">
          <a:xfrm>
            <a:off x="752413" y="712328"/>
            <a:ext cx="7921154" cy="146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defTabSz="914400" eaLnBrk="1" fontAlgn="auto" hangingPunct="1">
              <a:spcBef>
                <a:spcPts val="0"/>
              </a:spcBef>
              <a:spcAft>
                <a:spcPts val="0"/>
              </a:spcAft>
            </a:pPr>
            <a:r>
              <a:rPr lang="it-IT" sz="2400" dirty="0">
                <a:solidFill>
                  <a:schemeClr val="accent6">
                    <a:lumMod val="75000"/>
                  </a:schemeClr>
                </a:solidFill>
              </a:rPr>
              <a:t>Cominciano a diffondersi piattaforme </a:t>
            </a:r>
            <a:r>
              <a:rPr lang="it-IT" sz="2400" dirty="0" err="1">
                <a:solidFill>
                  <a:schemeClr val="accent6">
                    <a:lumMod val="75000"/>
                  </a:schemeClr>
                </a:solidFill>
              </a:rPr>
              <a:t>IoT</a:t>
            </a:r>
            <a:r>
              <a:rPr lang="it-IT" sz="2400" dirty="0">
                <a:solidFill>
                  <a:schemeClr val="accent6">
                    <a:lumMod val="75000"/>
                  </a:schemeClr>
                </a:solidFill>
              </a:rPr>
              <a:t> per la acquisizione, il monitoraggio e l'analisi di dati dall'ambiente di produzione dell’uva e del vino in grado di gestire il flusso di big data in modo agile e avanzato:</a:t>
            </a:r>
          </a:p>
        </p:txBody>
      </p:sp>
      <p:sp>
        <p:nvSpPr>
          <p:cNvPr id="3" name="CasellaDiTesto 2"/>
          <p:cNvSpPr txBox="1"/>
          <p:nvPr/>
        </p:nvSpPr>
        <p:spPr>
          <a:xfrm>
            <a:off x="821001" y="4790293"/>
            <a:ext cx="7852566" cy="1446550"/>
          </a:xfrm>
          <a:prstGeom prst="rect">
            <a:avLst/>
          </a:prstGeom>
          <a:noFill/>
        </p:spPr>
        <p:txBody>
          <a:bodyPr wrap="square" rtlCol="0">
            <a:spAutoFit/>
          </a:bodyPr>
          <a:lstStyle/>
          <a:p>
            <a:pPr marL="342900" lvl="0" indent="-342900">
              <a:buFont typeface="Arial" panose="020B0604020202020204" pitchFamily="34" charset="0"/>
              <a:buChar char="•"/>
            </a:pPr>
            <a:r>
              <a:rPr lang="it-IT" sz="2200" dirty="0">
                <a:solidFill>
                  <a:schemeClr val="accent6">
                    <a:lumMod val="75000"/>
                  </a:schemeClr>
                </a:solidFill>
              </a:rPr>
              <a:t>la</a:t>
            </a:r>
            <a:r>
              <a:rPr lang="it-IT" sz="2200" dirty="0">
                <a:solidFill>
                  <a:srgbClr val="008000"/>
                </a:solidFill>
              </a:rPr>
              <a:t> </a:t>
            </a:r>
            <a:r>
              <a:rPr lang="it-IT" sz="2200" dirty="0">
                <a:solidFill>
                  <a:schemeClr val="accent6">
                    <a:lumMod val="75000"/>
                  </a:schemeClr>
                </a:solidFill>
              </a:rPr>
              <a:t>gestione della logistica attraverso il monitoraggio dello stato delle spedizioni dal vigneto alla cantina, dalla cantina alla distribuzione fino al consumatore finale;</a:t>
            </a:r>
          </a:p>
          <a:p>
            <a:pPr marL="342900" lvl="0" indent="-342900">
              <a:buFont typeface="Arial" panose="020B0604020202020204" pitchFamily="34" charset="0"/>
              <a:buChar char="•"/>
            </a:pPr>
            <a:r>
              <a:rPr lang="it-IT" sz="2200" dirty="0">
                <a:solidFill>
                  <a:schemeClr val="accent6">
                    <a:lumMod val="75000"/>
                  </a:schemeClr>
                </a:solidFill>
              </a:rPr>
              <a:t>la</a:t>
            </a:r>
            <a:r>
              <a:rPr lang="it-IT" sz="2200" dirty="0">
                <a:solidFill>
                  <a:srgbClr val="008000"/>
                </a:solidFill>
              </a:rPr>
              <a:t> </a:t>
            </a:r>
            <a:r>
              <a:rPr lang="it-IT" sz="2200" dirty="0">
                <a:solidFill>
                  <a:schemeClr val="accent6">
                    <a:lumMod val="75000"/>
                  </a:schemeClr>
                </a:solidFill>
              </a:rPr>
              <a:t>gestione degli allarmi.</a:t>
            </a:r>
          </a:p>
        </p:txBody>
      </p:sp>
      <p:sp>
        <p:nvSpPr>
          <p:cNvPr id="20" name="CasellaDiTesto 19"/>
          <p:cNvSpPr txBox="1"/>
          <p:nvPr/>
        </p:nvSpPr>
        <p:spPr>
          <a:xfrm>
            <a:off x="5746617" y="2137008"/>
            <a:ext cx="6407262" cy="2462213"/>
          </a:xfrm>
          <a:prstGeom prst="rect">
            <a:avLst/>
          </a:prstGeom>
          <a:noFill/>
        </p:spPr>
        <p:txBody>
          <a:bodyPr wrap="square" rtlCol="0">
            <a:spAutoFit/>
          </a:bodyPr>
          <a:lstStyle/>
          <a:p>
            <a:pPr marL="342900" lvl="0" indent="-342900">
              <a:buFont typeface="Arial" panose="020B0604020202020204" pitchFamily="34" charset="0"/>
              <a:buChar char="•"/>
            </a:pPr>
            <a:r>
              <a:rPr lang="it-IT" sz="2200" dirty="0">
                <a:solidFill>
                  <a:srgbClr val="008000"/>
                </a:solidFill>
              </a:rPr>
              <a:t>la raccolta e visualizzazione in tempo reale delle principali informazioni relative al processo di produzione;</a:t>
            </a:r>
          </a:p>
          <a:p>
            <a:pPr marL="342900" lvl="0" indent="-342900">
              <a:buFont typeface="Arial" panose="020B0604020202020204" pitchFamily="34" charset="0"/>
              <a:buChar char="•"/>
            </a:pPr>
            <a:r>
              <a:rPr lang="it-IT" sz="2200" dirty="0">
                <a:solidFill>
                  <a:srgbClr val="008000"/>
                </a:solidFill>
              </a:rPr>
              <a:t>il monitoraggio della filiera produttiva sia viti-vinicola che olivicolo-olearia;</a:t>
            </a:r>
          </a:p>
          <a:p>
            <a:pPr marL="342900" lvl="0" indent="-342900">
              <a:buFont typeface="Arial" panose="020B0604020202020204" pitchFamily="34" charset="0"/>
              <a:buChar char="•"/>
            </a:pPr>
            <a:r>
              <a:rPr lang="it-IT" sz="2200" dirty="0">
                <a:solidFill>
                  <a:srgbClr val="008000"/>
                </a:solidFill>
              </a:rPr>
              <a:t>la gestione ottimizzata dei magazzini mediante visione artificiale e in base agli ordini di produzione;</a:t>
            </a:r>
          </a:p>
        </p:txBody>
      </p:sp>
      <p:pic>
        <p:nvPicPr>
          <p:cNvPr id="13" name="Immagine 2"/>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0377" t="55954" r="31036" b="13522"/>
          <a:stretch>
            <a:fillRect/>
          </a:stretch>
        </p:blipFill>
        <p:spPr bwMode="auto">
          <a:xfrm>
            <a:off x="8626723" y="390536"/>
            <a:ext cx="3544259" cy="16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3"/>
          <p:cNvPicPr>
            <a:picLocks noChangeAspect="1"/>
          </p:cNvPicPr>
          <p:nvPr/>
        </p:nvPicPr>
        <p:blipFill>
          <a:blip r:embed="rId7">
            <a:extLst>
              <a:ext uri="{28A0092B-C50C-407E-A947-70E740481C1C}">
                <a14:useLocalDpi xmlns:a14="http://schemas.microsoft.com/office/drawing/2010/main" val="0"/>
              </a:ext>
            </a:extLst>
          </a:blip>
          <a:srcRect l="30943" t="56793" r="31981" b="14528"/>
          <a:stretch>
            <a:fillRect/>
          </a:stretch>
        </p:blipFill>
        <p:spPr bwMode="auto">
          <a:xfrm>
            <a:off x="918663" y="2370085"/>
            <a:ext cx="4699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tretch>
            <a:fillRect/>
          </a:stretch>
        </p:blipFill>
        <p:spPr>
          <a:xfrm>
            <a:off x="8697407" y="4585458"/>
            <a:ext cx="3304002" cy="1760236"/>
          </a:xfrm>
          <a:prstGeom prst="rect">
            <a:avLst/>
          </a:prstGeom>
        </p:spPr>
      </p:pic>
    </p:spTree>
    <p:extLst>
      <p:ext uri="{BB962C8B-B14F-4D97-AF65-F5344CB8AC3E}">
        <p14:creationId xmlns:p14="http://schemas.microsoft.com/office/powerpoint/2010/main" val="23833747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812013" y="41889"/>
            <a:ext cx="1129429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tx2">
                    <a:lumMod val="60000"/>
                    <a:lumOff val="40000"/>
                  </a:schemeClr>
                </a:solidFill>
                <a:latin typeface="Arial" panose="020B0604020202020204" pitchFamily="34" charset="0"/>
                <a:cs typeface="Arial" panose="020B0604020202020204" pitchFamily="34" charset="0"/>
              </a:rPr>
              <a:t>INTERNET OF THINGS (IOT): TECNOLOGIE MATURE MA SCARSAMENTE UTILIZZATE</a:t>
            </a:r>
          </a:p>
        </p:txBody>
      </p:sp>
      <p:sp>
        <p:nvSpPr>
          <p:cNvPr id="3" name="CasellaDiTesto 2"/>
          <p:cNvSpPr txBox="1"/>
          <p:nvPr/>
        </p:nvSpPr>
        <p:spPr>
          <a:xfrm>
            <a:off x="812012" y="4776034"/>
            <a:ext cx="7921378" cy="1569660"/>
          </a:xfrm>
          <a:prstGeom prst="rect">
            <a:avLst/>
          </a:prstGeom>
          <a:noFill/>
        </p:spPr>
        <p:txBody>
          <a:bodyPr wrap="square" rtlCol="0">
            <a:spAutoFit/>
          </a:bodyPr>
          <a:lstStyle/>
          <a:p>
            <a:pPr algn="ctr"/>
            <a:r>
              <a:rPr lang="it-IT" sz="2400" dirty="0">
                <a:solidFill>
                  <a:schemeClr val="accent6">
                    <a:lumMod val="75000"/>
                  </a:schemeClr>
                </a:solidFill>
              </a:rPr>
              <a:t>Alcuni dei diversi componenti, che fino a qualche anno fa erano troppo costosi per molte piccole e medie aziende, ora sono diventati più abbordabili, consentendo una più agevole gestione degli impianti</a:t>
            </a:r>
          </a:p>
        </p:txBody>
      </p:sp>
      <p:grpSp>
        <p:nvGrpSpPr>
          <p:cNvPr id="17" name="Gruppo 16"/>
          <p:cNvGrpSpPr>
            <a:grpSpLocks noChangeAspect="1"/>
          </p:cNvGrpSpPr>
          <p:nvPr/>
        </p:nvGrpSpPr>
        <p:grpSpPr>
          <a:xfrm>
            <a:off x="8701985" y="3523773"/>
            <a:ext cx="3291398" cy="2813228"/>
            <a:chOff x="783838" y="3058880"/>
            <a:chExt cx="3971596" cy="3394608"/>
          </a:xfrm>
        </p:grpSpPr>
        <p:pic>
          <p:nvPicPr>
            <p:cNvPr id="18" name="Immagine 17"/>
            <p:cNvPicPr>
              <a:picLocks noChangeAspect="1"/>
            </p:cNvPicPr>
            <p:nvPr/>
          </p:nvPicPr>
          <p:blipFill rotWithShape="1">
            <a:blip r:embed="rId5"/>
            <a:srcRect l="33241" t="48603" r="49304" b="24874"/>
            <a:stretch/>
          </p:blipFill>
          <p:spPr>
            <a:xfrm>
              <a:off x="783838" y="3058880"/>
              <a:ext cx="3971596" cy="3394608"/>
            </a:xfrm>
            <a:prstGeom prst="rect">
              <a:avLst/>
            </a:prstGeom>
          </p:spPr>
        </p:pic>
        <p:sp>
          <p:nvSpPr>
            <p:cNvPr id="19" name="Ovale 18"/>
            <p:cNvSpPr/>
            <p:nvPr/>
          </p:nvSpPr>
          <p:spPr>
            <a:xfrm>
              <a:off x="2053085" y="4063043"/>
              <a:ext cx="1475117" cy="14233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1" name="Segnaposto contenuto 2"/>
          <p:cNvSpPr txBox="1">
            <a:spLocks/>
          </p:cNvSpPr>
          <p:nvPr/>
        </p:nvSpPr>
        <p:spPr bwMode="auto">
          <a:xfrm>
            <a:off x="725939" y="784403"/>
            <a:ext cx="8039817" cy="404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defTabSz="914400" eaLnBrk="1" fontAlgn="auto" hangingPunct="1">
              <a:spcBef>
                <a:spcPts val="0"/>
              </a:spcBef>
              <a:spcAft>
                <a:spcPts val="0"/>
              </a:spcAft>
            </a:pPr>
            <a:r>
              <a:rPr lang="it-IT" sz="2400" dirty="0">
                <a:solidFill>
                  <a:srgbClr val="008000"/>
                </a:solidFill>
              </a:rPr>
              <a:t>Piena tracciabilità:</a:t>
            </a:r>
          </a:p>
          <a:p>
            <a:pPr marL="342900" lvl="0" indent="-342900" algn="l" defTabSz="914400" eaLnBrk="1" fontAlgn="auto" hangingPunct="1">
              <a:spcBef>
                <a:spcPts val="0"/>
              </a:spcBef>
              <a:spcAft>
                <a:spcPts val="0"/>
              </a:spcAft>
              <a:buFont typeface="Arial" panose="020B0604020202020204" pitchFamily="34" charset="0"/>
              <a:buChar char="•"/>
            </a:pPr>
            <a:r>
              <a:rPr lang="it-IT" sz="2400" dirty="0">
                <a:solidFill>
                  <a:srgbClr val="008000"/>
                </a:solidFill>
              </a:rPr>
              <a:t>trasparenza dei processi;</a:t>
            </a:r>
          </a:p>
          <a:p>
            <a:pPr marL="342900" lvl="0" indent="-342900" algn="l" defTabSz="914400" eaLnBrk="1" fontAlgn="auto" hangingPunct="1">
              <a:spcBef>
                <a:spcPts val="0"/>
              </a:spcBef>
              <a:spcAft>
                <a:spcPts val="0"/>
              </a:spcAft>
              <a:buFont typeface="Arial" panose="020B0604020202020204" pitchFamily="34" charset="0"/>
              <a:buChar char="•"/>
            </a:pPr>
            <a:r>
              <a:rPr lang="it-IT" sz="2400" dirty="0">
                <a:solidFill>
                  <a:srgbClr val="008000"/>
                </a:solidFill>
              </a:rPr>
              <a:t>generazione di allarmi precoci in caso di scostamenti e tracciabilità dei materiali (tracciabilità del prodotto in-</a:t>
            </a:r>
            <a:r>
              <a:rPr lang="it-IT" sz="2400" dirty="0" err="1">
                <a:solidFill>
                  <a:srgbClr val="008000"/>
                </a:solidFill>
              </a:rPr>
              <a:t>process</a:t>
            </a:r>
            <a:r>
              <a:rPr lang="it-IT" sz="2400" dirty="0">
                <a:solidFill>
                  <a:srgbClr val="008000"/>
                </a:solidFill>
              </a:rPr>
              <a:t> all'interno dello stabilimento, tracciabilità unitaria del prodotto finale tramite RFID e garanzia della qualità del vino ai clienti con </a:t>
            </a:r>
            <a:r>
              <a:rPr lang="it-IT" sz="2400" dirty="0" err="1">
                <a:solidFill>
                  <a:srgbClr val="008000"/>
                </a:solidFill>
              </a:rPr>
              <a:t>blockchain</a:t>
            </a:r>
            <a:r>
              <a:rPr lang="it-IT" sz="2400" dirty="0">
                <a:solidFill>
                  <a:srgbClr val="008000"/>
                </a:solidFill>
              </a:rPr>
              <a:t> tecnologie)</a:t>
            </a:r>
            <a:r>
              <a:rPr lang="it-IT" sz="2400" dirty="0">
                <a:solidFill>
                  <a:srgbClr val="008000"/>
                </a:solidFill>
                <a:latin typeface="Calibri"/>
              </a:rPr>
              <a:t>;</a:t>
            </a:r>
          </a:p>
          <a:p>
            <a:pPr marL="342900" lvl="0" indent="-342900" algn="l" defTabSz="914400" eaLnBrk="1" fontAlgn="auto" hangingPunct="1">
              <a:spcBef>
                <a:spcPts val="0"/>
              </a:spcBef>
              <a:spcAft>
                <a:spcPts val="0"/>
              </a:spcAft>
              <a:buFont typeface="Arial" panose="020B0604020202020204" pitchFamily="34" charset="0"/>
              <a:buChar char="•"/>
            </a:pPr>
            <a:r>
              <a:rPr lang="it-IT" sz="2400" dirty="0">
                <a:solidFill>
                  <a:srgbClr val="008000"/>
                </a:solidFill>
              </a:rPr>
              <a:t>soluzioni avanzate che integrano informazioni fisiche (sensori) e logiche (sistemi informatici) per migliorare le operazioni negli oliveti e nei vigneti e negli impianti di produzione dell’olio e del vino.</a:t>
            </a:r>
          </a:p>
          <a:p>
            <a:pPr marL="342900" lvl="0" indent="-342900" algn="l" defTabSz="914400" eaLnBrk="1" fontAlgn="auto" hangingPunct="1">
              <a:spcBef>
                <a:spcPts val="0"/>
              </a:spcBef>
              <a:spcAft>
                <a:spcPts val="0"/>
              </a:spcAft>
              <a:buFont typeface="Arial" panose="020B0604020202020204" pitchFamily="34" charset="0"/>
              <a:buChar char="•"/>
            </a:pPr>
            <a:endParaRPr lang="it-IT" sz="2400" dirty="0">
              <a:solidFill>
                <a:srgbClr val="008000"/>
              </a:solidFill>
            </a:endParaRPr>
          </a:p>
        </p:txBody>
      </p:sp>
      <p:pic>
        <p:nvPicPr>
          <p:cNvPr id="12" name="Picture 12">
            <a:extLst>
              <a:ext uri="{FF2B5EF4-FFF2-40B4-BE49-F238E27FC236}">
                <a16:creationId xmlns:a16="http://schemas.microsoft.com/office/drawing/2014/main" id="{FAA6486A-33C1-4612-9196-AF6B6E686F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9161"/>
          <a:stretch/>
        </p:blipFill>
        <p:spPr>
          <a:xfrm>
            <a:off x="8503369" y="1161138"/>
            <a:ext cx="3688631" cy="2052290"/>
          </a:xfrm>
          <a:prstGeom prst="rect">
            <a:avLst/>
          </a:prstGeom>
        </p:spPr>
      </p:pic>
    </p:spTree>
    <p:extLst>
      <p:ext uri="{BB962C8B-B14F-4D97-AF65-F5344CB8AC3E}">
        <p14:creationId xmlns:p14="http://schemas.microsoft.com/office/powerpoint/2010/main" val="40176874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68411" y="142472"/>
            <a:ext cx="10972800" cy="5232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eaLnBrk="1" hangingPunct="1">
              <a:buFont typeface="Arial" panose="020B0604020202020204" pitchFamily="34" charset="0"/>
              <a:buNone/>
            </a:pPr>
            <a:r>
              <a:rPr lang="it-IT" sz="2800" b="1" dirty="0">
                <a:solidFill>
                  <a:schemeClr val="accent6">
                    <a:lumMod val="50000"/>
                  </a:schemeClr>
                </a:solidFill>
                <a:latin typeface="Arial" panose="020B0604020202020204" pitchFamily="34" charset="0"/>
                <a:ea typeface="+mn-ea"/>
                <a:cs typeface="Arial" panose="020B0604020202020204" pitchFamily="34" charset="0"/>
              </a:rPr>
              <a:t>AGRICULTURAL TECHNOLOGY EVOLUTION</a:t>
            </a:r>
          </a:p>
        </p:txBody>
      </p:sp>
      <p:pic>
        <p:nvPicPr>
          <p:cNvPr id="4" name="Immagine 3"/>
          <p:cNvPicPr>
            <a:picLocks noChangeAspect="1"/>
          </p:cNvPicPr>
          <p:nvPr/>
        </p:nvPicPr>
        <p:blipFill>
          <a:blip r:embed="rId2"/>
          <a:stretch>
            <a:fillRect/>
          </a:stretch>
        </p:blipFill>
        <p:spPr>
          <a:xfrm>
            <a:off x="5029199" y="681196"/>
            <a:ext cx="6473792" cy="4063020"/>
          </a:xfrm>
          <a:prstGeom prst="rect">
            <a:avLst/>
          </a:prstGeom>
        </p:spPr>
      </p:pic>
      <p:pic>
        <p:nvPicPr>
          <p:cNvPr id="5" name="Immagine 4"/>
          <p:cNvPicPr>
            <a:picLocks noChangeAspect="1"/>
          </p:cNvPicPr>
          <p:nvPr/>
        </p:nvPicPr>
        <p:blipFill>
          <a:blip r:embed="rId3"/>
          <a:stretch>
            <a:fillRect/>
          </a:stretch>
        </p:blipFill>
        <p:spPr>
          <a:xfrm>
            <a:off x="5040071" y="1273630"/>
            <a:ext cx="6476106" cy="3638886"/>
          </a:xfrm>
          <a:prstGeom prst="rect">
            <a:avLst/>
          </a:prstGeom>
        </p:spPr>
      </p:pic>
      <p:pic>
        <p:nvPicPr>
          <p:cNvPr id="6" name="Immagine 5"/>
          <p:cNvPicPr>
            <a:picLocks noChangeAspect="1"/>
          </p:cNvPicPr>
          <p:nvPr/>
        </p:nvPicPr>
        <p:blipFill>
          <a:blip r:embed="rId4"/>
          <a:stretch>
            <a:fillRect/>
          </a:stretch>
        </p:blipFill>
        <p:spPr>
          <a:xfrm>
            <a:off x="5852249" y="1389519"/>
            <a:ext cx="5447122" cy="4051384"/>
          </a:xfrm>
          <a:prstGeom prst="rect">
            <a:avLst/>
          </a:prstGeom>
        </p:spPr>
      </p:pic>
      <p:pic>
        <p:nvPicPr>
          <p:cNvPr id="7" name="Immagine 6"/>
          <p:cNvPicPr>
            <a:picLocks noChangeAspect="1"/>
          </p:cNvPicPr>
          <p:nvPr/>
        </p:nvPicPr>
        <p:blipFill>
          <a:blip r:embed="rId5"/>
          <a:stretch>
            <a:fillRect/>
          </a:stretch>
        </p:blipFill>
        <p:spPr>
          <a:xfrm>
            <a:off x="5214257" y="2322076"/>
            <a:ext cx="6989581" cy="3985158"/>
          </a:xfrm>
          <a:prstGeom prst="rect">
            <a:avLst/>
          </a:prstGeom>
        </p:spPr>
      </p:pic>
      <p:sp>
        <p:nvSpPr>
          <p:cNvPr id="25" name="Rettangolo 24"/>
          <p:cNvSpPr/>
          <p:nvPr/>
        </p:nvSpPr>
        <p:spPr>
          <a:xfrm>
            <a:off x="740222" y="1449691"/>
            <a:ext cx="4572000" cy="892552"/>
          </a:xfrm>
          <a:prstGeom prst="rect">
            <a:avLst/>
          </a:prstGeom>
        </p:spPr>
        <p:txBody>
          <a:bodyPr>
            <a:spAutoFit/>
          </a:bodyPr>
          <a:lstStyle/>
          <a:p>
            <a:pPr marL="457200" indent="-457200">
              <a:buFont typeface="Arial" panose="020B0604020202020204" pitchFamily="34" charset="0"/>
              <a:buChar char="•"/>
            </a:pPr>
            <a:r>
              <a:rPr lang="it-IT" sz="2800" dirty="0" err="1">
                <a:solidFill>
                  <a:srgbClr val="008000"/>
                </a:solidFill>
              </a:rPr>
              <a:t>Agriculture</a:t>
            </a:r>
            <a:r>
              <a:rPr lang="it-IT" sz="2800" dirty="0">
                <a:solidFill>
                  <a:srgbClr val="008000"/>
                </a:solidFill>
              </a:rPr>
              <a:t> 1.0</a:t>
            </a:r>
          </a:p>
          <a:p>
            <a:pPr marL="800100" lvl="1" indent="-342900">
              <a:buFont typeface="Wingdings" panose="05000000000000000000" pitchFamily="2" charset="2"/>
              <a:buChar char="Ø"/>
            </a:pPr>
            <a:r>
              <a:rPr lang="it-IT" sz="2400" dirty="0" err="1">
                <a:solidFill>
                  <a:srgbClr val="008000"/>
                </a:solidFill>
              </a:rPr>
              <a:t>Animal</a:t>
            </a:r>
            <a:r>
              <a:rPr lang="it-IT" sz="2400" dirty="0">
                <a:solidFill>
                  <a:srgbClr val="008000"/>
                </a:solidFill>
              </a:rPr>
              <a:t> </a:t>
            </a:r>
            <a:r>
              <a:rPr lang="it-IT" sz="2400" dirty="0" err="1">
                <a:solidFill>
                  <a:srgbClr val="008000"/>
                </a:solidFill>
              </a:rPr>
              <a:t>power</a:t>
            </a:r>
            <a:endParaRPr lang="it-IT" sz="2400" dirty="0">
              <a:solidFill>
                <a:srgbClr val="008000"/>
              </a:solidFill>
            </a:endParaRPr>
          </a:p>
        </p:txBody>
      </p:sp>
      <p:sp>
        <p:nvSpPr>
          <p:cNvPr id="26" name="Rettangolo 25"/>
          <p:cNvSpPr/>
          <p:nvPr/>
        </p:nvSpPr>
        <p:spPr>
          <a:xfrm>
            <a:off x="774954" y="2305592"/>
            <a:ext cx="4572000" cy="892552"/>
          </a:xfrm>
          <a:prstGeom prst="rect">
            <a:avLst/>
          </a:prstGeom>
        </p:spPr>
        <p:txBody>
          <a:bodyPr>
            <a:spAutoFit/>
          </a:bodyPr>
          <a:lstStyle/>
          <a:p>
            <a:pPr marL="457200" indent="-457200">
              <a:buFont typeface="Arial" panose="020B0604020202020204" pitchFamily="34" charset="0"/>
              <a:buChar char="•"/>
            </a:pPr>
            <a:r>
              <a:rPr lang="it-IT" sz="2800" dirty="0" err="1">
                <a:solidFill>
                  <a:srgbClr val="FF9900"/>
                </a:solidFill>
              </a:rPr>
              <a:t>Agriculture</a:t>
            </a:r>
            <a:r>
              <a:rPr lang="it-IT" sz="2800" dirty="0">
                <a:solidFill>
                  <a:srgbClr val="FF9900"/>
                </a:solidFill>
              </a:rPr>
              <a:t> 2.0</a:t>
            </a:r>
          </a:p>
          <a:p>
            <a:pPr marL="800100" lvl="1" indent="-342900">
              <a:buFont typeface="Wingdings" panose="05000000000000000000" pitchFamily="2" charset="2"/>
              <a:buChar char="Ø"/>
            </a:pPr>
            <a:r>
              <a:rPr lang="it-IT" sz="2400" dirty="0" err="1">
                <a:solidFill>
                  <a:srgbClr val="FF9900"/>
                </a:solidFill>
              </a:rPr>
              <a:t>Combustion</a:t>
            </a:r>
            <a:r>
              <a:rPr lang="it-IT" sz="2400" dirty="0">
                <a:solidFill>
                  <a:srgbClr val="FF9900"/>
                </a:solidFill>
              </a:rPr>
              <a:t> </a:t>
            </a:r>
            <a:r>
              <a:rPr lang="it-IT" sz="2400" dirty="0" err="1">
                <a:solidFill>
                  <a:srgbClr val="FF9900"/>
                </a:solidFill>
              </a:rPr>
              <a:t>engine</a:t>
            </a:r>
            <a:endParaRPr lang="it-IT" sz="2400" dirty="0">
              <a:solidFill>
                <a:srgbClr val="FF9900"/>
              </a:solidFill>
            </a:endParaRPr>
          </a:p>
        </p:txBody>
      </p:sp>
      <p:sp>
        <p:nvSpPr>
          <p:cNvPr id="27" name="Rettangolo 26"/>
          <p:cNvSpPr/>
          <p:nvPr/>
        </p:nvSpPr>
        <p:spPr>
          <a:xfrm>
            <a:off x="766142" y="3151236"/>
            <a:ext cx="4572000" cy="1261884"/>
          </a:xfrm>
          <a:prstGeom prst="rect">
            <a:avLst/>
          </a:prstGeom>
        </p:spPr>
        <p:txBody>
          <a:bodyPr>
            <a:spAutoFit/>
          </a:bodyPr>
          <a:lstStyle/>
          <a:p>
            <a:pPr marL="457200" indent="-457200">
              <a:buFont typeface="Arial" panose="020B0604020202020204" pitchFamily="34" charset="0"/>
              <a:buChar char="•"/>
            </a:pPr>
            <a:r>
              <a:rPr lang="it-IT" sz="2800" dirty="0" err="1">
                <a:solidFill>
                  <a:srgbClr val="008000"/>
                </a:solidFill>
              </a:rPr>
              <a:t>Agriculture</a:t>
            </a:r>
            <a:r>
              <a:rPr lang="it-IT" sz="2800" dirty="0">
                <a:solidFill>
                  <a:srgbClr val="008000"/>
                </a:solidFill>
              </a:rPr>
              <a:t> 3.0</a:t>
            </a:r>
          </a:p>
          <a:p>
            <a:pPr marL="800100" lvl="1" indent="-342900">
              <a:buFont typeface="Wingdings" panose="05000000000000000000" pitchFamily="2" charset="2"/>
              <a:buChar char="Ø"/>
            </a:pPr>
            <a:r>
              <a:rPr lang="it-IT" sz="2400" dirty="0" err="1">
                <a:solidFill>
                  <a:srgbClr val="008000"/>
                </a:solidFill>
              </a:rPr>
              <a:t>Guidance</a:t>
            </a:r>
            <a:r>
              <a:rPr lang="it-IT" sz="2400" dirty="0">
                <a:solidFill>
                  <a:srgbClr val="008000"/>
                </a:solidFill>
              </a:rPr>
              <a:t> </a:t>
            </a:r>
            <a:r>
              <a:rPr lang="it-IT" sz="2400" dirty="0" err="1">
                <a:solidFill>
                  <a:srgbClr val="008000"/>
                </a:solidFill>
              </a:rPr>
              <a:t>systems</a:t>
            </a:r>
            <a:r>
              <a:rPr lang="it-IT" sz="2400" dirty="0">
                <a:solidFill>
                  <a:srgbClr val="008000"/>
                </a:solidFill>
              </a:rPr>
              <a:t> and </a:t>
            </a:r>
            <a:r>
              <a:rPr lang="it-IT" sz="2400" dirty="0" err="1">
                <a:solidFill>
                  <a:srgbClr val="008000"/>
                </a:solidFill>
              </a:rPr>
              <a:t>precision</a:t>
            </a:r>
            <a:r>
              <a:rPr lang="it-IT" sz="2400" dirty="0">
                <a:solidFill>
                  <a:srgbClr val="008000"/>
                </a:solidFill>
              </a:rPr>
              <a:t> </a:t>
            </a:r>
            <a:r>
              <a:rPr lang="it-IT" sz="2400" dirty="0" err="1">
                <a:solidFill>
                  <a:srgbClr val="008000"/>
                </a:solidFill>
              </a:rPr>
              <a:t>farming</a:t>
            </a:r>
            <a:endParaRPr lang="it-IT" sz="2400" dirty="0">
              <a:solidFill>
                <a:srgbClr val="008000"/>
              </a:solidFill>
            </a:endParaRPr>
          </a:p>
        </p:txBody>
      </p:sp>
      <p:sp>
        <p:nvSpPr>
          <p:cNvPr id="28" name="Rettangolo 27"/>
          <p:cNvSpPr/>
          <p:nvPr/>
        </p:nvSpPr>
        <p:spPr>
          <a:xfrm>
            <a:off x="720809" y="4311406"/>
            <a:ext cx="4572000" cy="892552"/>
          </a:xfrm>
          <a:prstGeom prst="rect">
            <a:avLst/>
          </a:prstGeom>
        </p:spPr>
        <p:txBody>
          <a:bodyPr>
            <a:spAutoFit/>
          </a:bodyPr>
          <a:lstStyle/>
          <a:p>
            <a:pPr marL="457200" indent="-457200">
              <a:buFont typeface="Arial" panose="020B0604020202020204" pitchFamily="34" charset="0"/>
              <a:buChar char="•"/>
            </a:pPr>
            <a:r>
              <a:rPr lang="it-IT" sz="2800" dirty="0" err="1">
                <a:solidFill>
                  <a:srgbClr val="FF9900"/>
                </a:solidFill>
              </a:rPr>
              <a:t>Agriculture</a:t>
            </a:r>
            <a:r>
              <a:rPr lang="it-IT" sz="2800" dirty="0">
                <a:solidFill>
                  <a:srgbClr val="FF9900"/>
                </a:solidFill>
              </a:rPr>
              <a:t> 4.0</a:t>
            </a:r>
          </a:p>
          <a:p>
            <a:pPr marL="800100" lvl="1" indent="-342900">
              <a:buFont typeface="Wingdings" panose="05000000000000000000" pitchFamily="2" charset="2"/>
              <a:buChar char="Ø"/>
            </a:pPr>
            <a:r>
              <a:rPr lang="it-IT" sz="2400" dirty="0" err="1">
                <a:solidFill>
                  <a:srgbClr val="FF9900"/>
                </a:solidFill>
              </a:rPr>
              <a:t>Connected</a:t>
            </a:r>
            <a:r>
              <a:rPr lang="it-IT" sz="2400" dirty="0">
                <a:solidFill>
                  <a:srgbClr val="FF9900"/>
                </a:solidFill>
              </a:rPr>
              <a:t> </a:t>
            </a:r>
            <a:r>
              <a:rPr lang="it-IT" sz="2400" dirty="0" err="1">
                <a:solidFill>
                  <a:srgbClr val="FF9900"/>
                </a:solidFill>
              </a:rPr>
              <a:t>farming</a:t>
            </a:r>
            <a:r>
              <a:rPr lang="it-IT" sz="2400" dirty="0">
                <a:solidFill>
                  <a:srgbClr val="FF9900"/>
                </a:solidFill>
              </a:rPr>
              <a:t> (CLOUD)</a:t>
            </a:r>
          </a:p>
        </p:txBody>
      </p:sp>
      <p:sp>
        <p:nvSpPr>
          <p:cNvPr id="29" name="Rettangolo 28"/>
          <p:cNvSpPr/>
          <p:nvPr/>
        </p:nvSpPr>
        <p:spPr>
          <a:xfrm>
            <a:off x="801140" y="5435910"/>
            <a:ext cx="4572000" cy="1261884"/>
          </a:xfrm>
          <a:prstGeom prst="rect">
            <a:avLst/>
          </a:prstGeom>
        </p:spPr>
        <p:txBody>
          <a:bodyPr>
            <a:spAutoFit/>
          </a:bodyPr>
          <a:lstStyle/>
          <a:p>
            <a:pPr marL="457200" indent="-457200">
              <a:buFont typeface="Arial" panose="020B0604020202020204" pitchFamily="34" charset="0"/>
              <a:buChar char="•"/>
            </a:pPr>
            <a:r>
              <a:rPr lang="it-IT" sz="2800" dirty="0" err="1">
                <a:solidFill>
                  <a:schemeClr val="accent6">
                    <a:lumMod val="50000"/>
                  </a:schemeClr>
                </a:solidFill>
              </a:rPr>
              <a:t>Agriculture</a:t>
            </a:r>
            <a:r>
              <a:rPr lang="it-IT" sz="2800" dirty="0">
                <a:solidFill>
                  <a:schemeClr val="accent6">
                    <a:lumMod val="50000"/>
                  </a:schemeClr>
                </a:solidFill>
              </a:rPr>
              <a:t> 5.0</a:t>
            </a:r>
          </a:p>
          <a:p>
            <a:pPr marL="800100" lvl="1" indent="-342900">
              <a:buFont typeface="Wingdings" panose="05000000000000000000" pitchFamily="2" charset="2"/>
              <a:buChar char="Ø"/>
            </a:pPr>
            <a:r>
              <a:rPr lang="it-IT" sz="2400" dirty="0" err="1">
                <a:solidFill>
                  <a:schemeClr val="accent6">
                    <a:lumMod val="50000"/>
                  </a:schemeClr>
                </a:solidFill>
              </a:rPr>
              <a:t>Digitally</a:t>
            </a:r>
            <a:r>
              <a:rPr lang="it-IT" sz="2400" dirty="0">
                <a:solidFill>
                  <a:schemeClr val="accent6">
                    <a:lumMod val="50000"/>
                  </a:schemeClr>
                </a:solidFill>
              </a:rPr>
              <a:t> </a:t>
            </a:r>
            <a:r>
              <a:rPr lang="it-IT" sz="2400" dirty="0" err="1">
                <a:solidFill>
                  <a:schemeClr val="accent6">
                    <a:lumMod val="50000"/>
                  </a:schemeClr>
                </a:solidFill>
              </a:rPr>
              <a:t>Integrated</a:t>
            </a:r>
            <a:r>
              <a:rPr lang="it-IT" sz="2400" dirty="0">
                <a:solidFill>
                  <a:schemeClr val="accent6">
                    <a:lumMod val="50000"/>
                  </a:schemeClr>
                </a:solidFill>
              </a:rPr>
              <a:t> </a:t>
            </a:r>
            <a:r>
              <a:rPr lang="it-IT" sz="2400" dirty="0"/>
              <a:t>Enterprise (FOG?)</a:t>
            </a:r>
          </a:p>
        </p:txBody>
      </p:sp>
      <p:pic>
        <p:nvPicPr>
          <p:cNvPr id="12" name="Immagine 4" descr="Striscia verde.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3" descr="Banda con marchio.jpg"/>
          <p:cNvPicPr>
            <a:picLocks noChangeAspect="1"/>
          </p:cNvPicPr>
          <p:nvPr/>
        </p:nvPicPr>
        <p:blipFill rotWithShape="1">
          <a:blip r:embed="rId7"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18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P spid="27" grpId="0"/>
      <p:bldP spid="27" grpId="1"/>
      <p:bldP spid="28" grpId="0"/>
      <p:bldP spid="28" grpId="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1395463" y="40748"/>
            <a:ext cx="102039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6">
                    <a:lumMod val="50000"/>
                  </a:schemeClr>
                </a:solidFill>
                <a:latin typeface="Arial" panose="020B0604020202020204" pitchFamily="34" charset="0"/>
                <a:cs typeface="Arial" panose="020B0604020202020204" pitchFamily="34" charset="0"/>
              </a:rPr>
              <a:t>INTERNET OF THINGS (IOT): TECNOLOGIE MATURE MA SCARSAMENTE UTILIZZATE</a:t>
            </a:r>
          </a:p>
        </p:txBody>
      </p:sp>
      <p:sp>
        <p:nvSpPr>
          <p:cNvPr id="3" name="CasellaDiTesto 2"/>
          <p:cNvSpPr txBox="1"/>
          <p:nvPr/>
        </p:nvSpPr>
        <p:spPr>
          <a:xfrm>
            <a:off x="1158472" y="2672539"/>
            <a:ext cx="10965906" cy="1200329"/>
          </a:xfrm>
          <a:prstGeom prst="rect">
            <a:avLst/>
          </a:prstGeom>
          <a:noFill/>
        </p:spPr>
        <p:txBody>
          <a:bodyPr wrap="square" rtlCol="0">
            <a:spAutoFit/>
          </a:bodyPr>
          <a:lstStyle/>
          <a:p>
            <a:pPr algn="just"/>
            <a:r>
              <a:rPr lang="it-IT" sz="2400" dirty="0">
                <a:solidFill>
                  <a:schemeClr val="accent6">
                    <a:lumMod val="75000"/>
                  </a:schemeClr>
                </a:solidFill>
              </a:rPr>
              <a:t>La domanda principale è come gestire e rendere utili tutte queste informazioni: i dati da soli non hanno valore, a meno che non possano essere gestiti e interpretati correttamente:</a:t>
            </a:r>
          </a:p>
        </p:txBody>
      </p:sp>
      <p:sp>
        <p:nvSpPr>
          <p:cNvPr id="21" name="Segnaposto contenuto 2"/>
          <p:cNvSpPr txBox="1">
            <a:spLocks/>
          </p:cNvSpPr>
          <p:nvPr/>
        </p:nvSpPr>
        <p:spPr bwMode="auto">
          <a:xfrm>
            <a:off x="2930579" y="894681"/>
            <a:ext cx="9232355" cy="18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lvl="0" indent="-342900" algn="just" defTabSz="914400" eaLnBrk="1" fontAlgn="auto" hangingPunct="1">
              <a:spcBef>
                <a:spcPts val="0"/>
              </a:spcBef>
              <a:spcAft>
                <a:spcPts val="0"/>
              </a:spcAft>
              <a:buFont typeface="Arial" panose="020B0604020202020204" pitchFamily="34" charset="0"/>
              <a:buChar char="•"/>
            </a:pPr>
            <a:r>
              <a:rPr lang="it-IT" sz="2400" dirty="0">
                <a:solidFill>
                  <a:srgbClr val="008000"/>
                </a:solidFill>
              </a:rPr>
              <a:t>La </a:t>
            </a:r>
            <a:r>
              <a:rPr lang="it-IT" sz="2400" dirty="0" err="1">
                <a:solidFill>
                  <a:srgbClr val="008000"/>
                </a:solidFill>
              </a:rPr>
              <a:t>sensoristica</a:t>
            </a:r>
            <a:r>
              <a:rPr lang="it-IT" sz="2400" dirty="0">
                <a:solidFill>
                  <a:srgbClr val="008000"/>
                </a:solidFill>
              </a:rPr>
              <a:t> è già una parte importante del processo di digitalizzazione nel settore vitivinicolo, molto meno nel settore olivicolo-oleario.</a:t>
            </a:r>
          </a:p>
          <a:p>
            <a:pPr marL="342900" lvl="0" indent="-342900" algn="just" defTabSz="914400" eaLnBrk="1" fontAlgn="auto" hangingPunct="1">
              <a:spcBef>
                <a:spcPts val="0"/>
              </a:spcBef>
              <a:spcAft>
                <a:spcPts val="0"/>
              </a:spcAft>
              <a:buFont typeface="Arial" panose="020B0604020202020204" pitchFamily="34" charset="0"/>
              <a:buChar char="•"/>
            </a:pPr>
            <a:r>
              <a:rPr lang="it-IT" sz="2400" dirty="0">
                <a:solidFill>
                  <a:srgbClr val="008000"/>
                </a:solidFill>
              </a:rPr>
              <a:t>Intelligenza artificiale e robotica renderanno il processo produttivo ancora più efficiente.</a:t>
            </a:r>
          </a:p>
          <a:p>
            <a:pPr marL="342900" lvl="0" indent="-342900" algn="just" defTabSz="914400" eaLnBrk="1" fontAlgn="auto" hangingPunct="1">
              <a:spcBef>
                <a:spcPts val="0"/>
              </a:spcBef>
              <a:spcAft>
                <a:spcPts val="0"/>
              </a:spcAft>
              <a:buFont typeface="Arial" panose="020B0604020202020204" pitchFamily="34" charset="0"/>
              <a:buChar char="•"/>
            </a:pPr>
            <a:endParaRPr lang="it-IT" sz="2400" dirty="0">
              <a:solidFill>
                <a:srgbClr val="008000"/>
              </a:solidFill>
            </a:endParaRPr>
          </a:p>
        </p:txBody>
      </p:sp>
      <p:sp>
        <p:nvSpPr>
          <p:cNvPr id="4" name="CasellaDiTesto 3"/>
          <p:cNvSpPr txBox="1"/>
          <p:nvPr/>
        </p:nvSpPr>
        <p:spPr>
          <a:xfrm>
            <a:off x="714407" y="3712486"/>
            <a:ext cx="10059977" cy="1569660"/>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solidFill>
                  <a:srgbClr val="008000"/>
                </a:solidFill>
              </a:rPr>
              <a:t>nelle aziende più piccole, focalizzate sul valore del prodotto, l’uso delle tecnologie digitali si concentrerà su quelle che privilegiano la tracciabilità (garanzia dell'origine del proprio prodotto) e la qualità (previsione dei raccolti, tempo di raccolta, ecc.);</a:t>
            </a:r>
          </a:p>
        </p:txBody>
      </p:sp>
      <p:sp>
        <p:nvSpPr>
          <p:cNvPr id="7" name="CasellaDiTesto 6"/>
          <p:cNvSpPr txBox="1"/>
          <p:nvPr/>
        </p:nvSpPr>
        <p:spPr>
          <a:xfrm>
            <a:off x="2483622" y="5259922"/>
            <a:ext cx="9490511" cy="1107996"/>
          </a:xfrm>
          <a:prstGeom prst="rect">
            <a:avLst/>
          </a:prstGeom>
          <a:noFill/>
        </p:spPr>
        <p:txBody>
          <a:bodyPr wrap="square" rtlCol="0">
            <a:spAutoFit/>
          </a:bodyPr>
          <a:lstStyle/>
          <a:p>
            <a:pPr marL="342900" lvl="0" indent="-342900" algn="just">
              <a:buFont typeface="Arial" panose="020B0604020202020204" pitchFamily="34" charset="0"/>
              <a:buChar char="•"/>
            </a:pPr>
            <a:r>
              <a:rPr lang="it-IT" sz="2400" dirty="0">
                <a:solidFill>
                  <a:srgbClr val="008000"/>
                </a:solidFill>
              </a:rPr>
              <a:t>le aziende più grandi uniranno quanto sopra con tecnologie che rendano più efficiente il processo di produzione.</a:t>
            </a:r>
          </a:p>
          <a:p>
            <a:endParaRPr lang="it-IT" dirty="0"/>
          </a:p>
        </p:txBody>
      </p:sp>
      <p:pic>
        <p:nvPicPr>
          <p:cNvPr id="10" name="Immagine 9"/>
          <p:cNvPicPr>
            <a:picLocks noChangeAspect="1"/>
          </p:cNvPicPr>
          <p:nvPr/>
        </p:nvPicPr>
        <p:blipFill>
          <a:blip r:embed="rId5"/>
          <a:stretch>
            <a:fillRect/>
          </a:stretch>
        </p:blipFill>
        <p:spPr>
          <a:xfrm>
            <a:off x="810820" y="835537"/>
            <a:ext cx="2119759" cy="1852620"/>
          </a:xfrm>
          <a:prstGeom prst="rect">
            <a:avLst/>
          </a:prstGeom>
        </p:spPr>
      </p:pic>
      <p:pic>
        <p:nvPicPr>
          <p:cNvPr id="12" name="Immagine 11"/>
          <p:cNvPicPr>
            <a:picLocks noChangeAspect="1"/>
          </p:cNvPicPr>
          <p:nvPr/>
        </p:nvPicPr>
        <p:blipFill>
          <a:blip r:embed="rId6"/>
          <a:stretch>
            <a:fillRect/>
          </a:stretch>
        </p:blipFill>
        <p:spPr>
          <a:xfrm>
            <a:off x="10774385" y="3480708"/>
            <a:ext cx="1160248" cy="1801438"/>
          </a:xfrm>
          <a:prstGeom prst="rect">
            <a:avLst/>
          </a:prstGeom>
        </p:spPr>
      </p:pic>
      <p:pic>
        <p:nvPicPr>
          <p:cNvPr id="14" name="Immagine 13"/>
          <p:cNvPicPr>
            <a:picLocks noChangeAspect="1"/>
          </p:cNvPicPr>
          <p:nvPr/>
        </p:nvPicPr>
        <p:blipFill rotWithShape="1">
          <a:blip r:embed="rId7"/>
          <a:srcRect t="25036" b="21278"/>
          <a:stretch/>
        </p:blipFill>
        <p:spPr>
          <a:xfrm>
            <a:off x="10375690" y="5650726"/>
            <a:ext cx="1672802" cy="674914"/>
          </a:xfrm>
          <a:prstGeom prst="rect">
            <a:avLst/>
          </a:prstGeom>
        </p:spPr>
      </p:pic>
      <p:pic>
        <p:nvPicPr>
          <p:cNvPr id="15" name="Immagine 14"/>
          <p:cNvPicPr>
            <a:picLocks noChangeAspect="1"/>
          </p:cNvPicPr>
          <p:nvPr/>
        </p:nvPicPr>
        <p:blipFill rotWithShape="1">
          <a:blip r:embed="rId8"/>
          <a:srcRect l="12286" t="14836" r="12857" b="15714"/>
          <a:stretch/>
        </p:blipFill>
        <p:spPr>
          <a:xfrm>
            <a:off x="1563066" y="5671001"/>
            <a:ext cx="944874" cy="569810"/>
          </a:xfrm>
          <a:prstGeom prst="rect">
            <a:avLst/>
          </a:prstGeom>
        </p:spPr>
      </p:pic>
      <p:pic>
        <p:nvPicPr>
          <p:cNvPr id="17" name="Immagine 16"/>
          <p:cNvPicPr>
            <a:picLocks noChangeAspect="1"/>
          </p:cNvPicPr>
          <p:nvPr/>
        </p:nvPicPr>
        <p:blipFill>
          <a:blip r:embed="rId9"/>
          <a:stretch>
            <a:fillRect/>
          </a:stretch>
        </p:blipFill>
        <p:spPr>
          <a:xfrm>
            <a:off x="774514" y="5226256"/>
            <a:ext cx="639836" cy="1114272"/>
          </a:xfrm>
          <a:prstGeom prst="rect">
            <a:avLst/>
          </a:prstGeom>
        </p:spPr>
      </p:pic>
    </p:spTree>
    <p:extLst>
      <p:ext uri="{BB962C8B-B14F-4D97-AF65-F5344CB8AC3E}">
        <p14:creationId xmlns:p14="http://schemas.microsoft.com/office/powerpoint/2010/main" val="3465882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2036176" y="157174"/>
            <a:ext cx="5348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6">
                    <a:lumMod val="50000"/>
                  </a:schemeClr>
                </a:solidFill>
                <a:latin typeface="Arial" panose="020B0604020202020204" pitchFamily="34" charset="0"/>
                <a:cs typeface="Arial" panose="020B0604020202020204" pitchFamily="34" charset="0"/>
              </a:rPr>
              <a:t>INTELLIGENZA ARTIFICIALE</a:t>
            </a:r>
          </a:p>
        </p:txBody>
      </p:sp>
      <p:sp>
        <p:nvSpPr>
          <p:cNvPr id="21" name="Segnaposto contenuto 2"/>
          <p:cNvSpPr txBox="1">
            <a:spLocks/>
          </p:cNvSpPr>
          <p:nvPr/>
        </p:nvSpPr>
        <p:spPr bwMode="auto">
          <a:xfrm>
            <a:off x="789709" y="787747"/>
            <a:ext cx="8205192" cy="151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just" defTabSz="914400" eaLnBrk="1" fontAlgn="auto" hangingPunct="1">
              <a:spcBef>
                <a:spcPts val="0"/>
              </a:spcBef>
              <a:spcAft>
                <a:spcPts val="0"/>
              </a:spcAft>
            </a:pPr>
            <a:r>
              <a:rPr lang="it-IT" sz="2400" dirty="0">
                <a:solidFill>
                  <a:srgbClr val="008000"/>
                </a:solidFill>
              </a:rPr>
              <a:t>L'intelligenza artificiale (AI) ormai svolge un ruolo centrale nella trasformazione digitale della società ed è già utilizzata per una alcune applicazioni nei vigneti e nelle cantine, ma soprattutto per la distribuzione.</a:t>
            </a:r>
            <a:endParaRPr kumimoji="0" lang="it-IT" sz="2400" b="0" i="0" u="none" strike="noStrike" kern="1200" cap="none" spc="0" normalizeH="0" baseline="0" noProof="0" dirty="0">
              <a:ln>
                <a:noFill/>
              </a:ln>
              <a:solidFill>
                <a:srgbClr val="008000"/>
              </a:solidFill>
              <a:effectLst/>
              <a:uLnTx/>
              <a:uFillTx/>
              <a:latin typeface="Calibri"/>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2400" b="0" i="0" u="none" strike="noStrike" kern="1200" cap="none" spc="0" normalizeH="0" baseline="0" noProof="0" dirty="0">
              <a:ln>
                <a:noFill/>
              </a:ln>
              <a:solidFill>
                <a:srgbClr val="008000"/>
              </a:solidFill>
              <a:effectLst/>
              <a:uLnTx/>
              <a:uFillTx/>
              <a:latin typeface="Calibri"/>
              <a:ea typeface="+mn-ea"/>
              <a:cs typeface="+mn-cs"/>
            </a:endParaRPr>
          </a:p>
        </p:txBody>
      </p:sp>
      <p:sp>
        <p:nvSpPr>
          <p:cNvPr id="12" name="CasellaDiTesto 11"/>
          <p:cNvSpPr txBox="1"/>
          <p:nvPr/>
        </p:nvSpPr>
        <p:spPr>
          <a:xfrm>
            <a:off x="1141390" y="3302583"/>
            <a:ext cx="9384082" cy="830997"/>
          </a:xfrm>
          <a:prstGeom prst="rect">
            <a:avLst/>
          </a:prstGeom>
          <a:noFill/>
        </p:spPr>
        <p:txBody>
          <a:bodyPr wrap="square" rtlCol="0">
            <a:spAutoFit/>
          </a:bodyPr>
          <a:lstStyle/>
          <a:p>
            <a:pPr marL="342900" lvl="0" indent="-342900" algn="just">
              <a:buFont typeface="Arial" panose="020B0604020202020204" pitchFamily="34" charset="0"/>
              <a:buChar char="•"/>
            </a:pPr>
            <a:r>
              <a:rPr lang="it-IT" sz="2400" dirty="0">
                <a:solidFill>
                  <a:srgbClr val="008000"/>
                </a:solidFill>
              </a:rPr>
              <a:t>migliorare molti aspetti coinvolti nella gestione dell’intero processo produttivo dal vigneto alla cantina, spingendosi fino al consumatore;</a:t>
            </a:r>
          </a:p>
        </p:txBody>
      </p:sp>
      <p:sp>
        <p:nvSpPr>
          <p:cNvPr id="13" name="CasellaDiTesto 12"/>
          <p:cNvSpPr txBox="1"/>
          <p:nvPr/>
        </p:nvSpPr>
        <p:spPr>
          <a:xfrm>
            <a:off x="1510163" y="4114851"/>
            <a:ext cx="9223481" cy="461665"/>
          </a:xfrm>
          <a:prstGeom prst="rect">
            <a:avLst/>
          </a:prstGeom>
          <a:noFill/>
        </p:spPr>
        <p:txBody>
          <a:bodyPr wrap="square" rtlCol="0">
            <a:spAutoFit/>
          </a:bodyPr>
          <a:lstStyle/>
          <a:p>
            <a:pPr marL="342900" lvl="0" indent="-342900" algn="just">
              <a:buFont typeface="Arial" panose="020B0604020202020204" pitchFamily="34" charset="0"/>
              <a:buChar char="•"/>
            </a:pPr>
            <a:r>
              <a:rPr lang="it-IT" sz="2400" dirty="0">
                <a:solidFill>
                  <a:schemeClr val="accent6">
                    <a:lumMod val="75000"/>
                  </a:schemeClr>
                </a:solidFill>
              </a:rPr>
              <a:t>classificare il vitigno osservandone:</a:t>
            </a:r>
          </a:p>
        </p:txBody>
      </p:sp>
      <p:sp>
        <p:nvSpPr>
          <p:cNvPr id="20" name="CasellaDiTesto 19"/>
          <p:cNvSpPr txBox="1"/>
          <p:nvPr/>
        </p:nvSpPr>
        <p:spPr>
          <a:xfrm>
            <a:off x="789709" y="2496720"/>
            <a:ext cx="9564100" cy="830997"/>
          </a:xfrm>
          <a:prstGeom prst="rect">
            <a:avLst/>
          </a:prstGeom>
          <a:noFill/>
        </p:spPr>
        <p:txBody>
          <a:bodyPr wrap="square" rtlCol="0">
            <a:spAutoFit/>
          </a:bodyPr>
          <a:lstStyle/>
          <a:p>
            <a:pPr marL="342900" lvl="0" indent="-342900" algn="just">
              <a:buFont typeface="Arial" panose="020B0604020202020204" pitchFamily="34" charset="0"/>
              <a:buChar char="•"/>
            </a:pPr>
            <a:r>
              <a:rPr lang="it-IT" sz="2400" dirty="0">
                <a:solidFill>
                  <a:schemeClr val="accent6">
                    <a:lumMod val="75000"/>
                  </a:schemeClr>
                </a:solidFill>
              </a:rPr>
              <a:t>fornire preziose informazioni su aspetti quantificabili (ad es. previsione di resa, qualità e altre condizioni sui vigneti).</a:t>
            </a:r>
          </a:p>
        </p:txBody>
      </p:sp>
      <p:sp>
        <p:nvSpPr>
          <p:cNvPr id="4" name="CasellaDiTesto 3"/>
          <p:cNvSpPr txBox="1"/>
          <p:nvPr/>
        </p:nvSpPr>
        <p:spPr>
          <a:xfrm>
            <a:off x="1688352" y="4564174"/>
            <a:ext cx="6407905" cy="1569660"/>
          </a:xfrm>
          <a:prstGeom prst="rect">
            <a:avLst/>
          </a:prstGeom>
          <a:noFill/>
        </p:spPr>
        <p:txBody>
          <a:bodyPr wrap="square" rtlCol="0">
            <a:spAutoFit/>
          </a:bodyPr>
          <a:lstStyle/>
          <a:p>
            <a:pPr marL="342900" lvl="0" indent="-342900" algn="just">
              <a:buFont typeface="Wingdings" panose="05000000000000000000" pitchFamily="2" charset="2"/>
              <a:buChar char="Ø"/>
            </a:pPr>
            <a:r>
              <a:rPr lang="it-IT" sz="2400" dirty="0">
                <a:solidFill>
                  <a:schemeClr val="accent6">
                    <a:lumMod val="75000"/>
                  </a:schemeClr>
                </a:solidFill>
              </a:rPr>
              <a:t>la forma del grappolo e del raspo,</a:t>
            </a:r>
          </a:p>
          <a:p>
            <a:pPr marL="342900" lvl="0" indent="-342900" algn="just">
              <a:buFont typeface="Wingdings" panose="05000000000000000000" pitchFamily="2" charset="2"/>
              <a:buChar char="Ø"/>
            </a:pPr>
            <a:r>
              <a:rPr lang="it-IT" sz="2400" dirty="0">
                <a:solidFill>
                  <a:schemeClr val="accent6">
                    <a:lumMod val="75000"/>
                  </a:schemeClr>
                </a:solidFill>
              </a:rPr>
              <a:t>la dimensione, la forma e il colore dell'acino,</a:t>
            </a:r>
          </a:p>
          <a:p>
            <a:pPr marL="342900" lvl="0" indent="-342900" algn="just">
              <a:buFont typeface="Wingdings" panose="05000000000000000000" pitchFamily="2" charset="2"/>
              <a:buChar char="Ø"/>
            </a:pPr>
            <a:r>
              <a:rPr lang="it-IT" sz="2400" dirty="0">
                <a:solidFill>
                  <a:schemeClr val="accent6">
                    <a:lumMod val="75000"/>
                  </a:schemeClr>
                </a:solidFill>
              </a:rPr>
              <a:t>il seme ed il tipo di buccia,</a:t>
            </a:r>
          </a:p>
          <a:p>
            <a:pPr marL="342900" lvl="0" indent="-342900" algn="just">
              <a:buFont typeface="Wingdings" panose="05000000000000000000" pitchFamily="2" charset="2"/>
              <a:buChar char="Ø"/>
            </a:pPr>
            <a:r>
              <a:rPr lang="it-IT" sz="2400" dirty="0">
                <a:solidFill>
                  <a:schemeClr val="accent6">
                    <a:lumMod val="75000"/>
                  </a:schemeClr>
                </a:solidFill>
              </a:rPr>
              <a:t>il gusto, ecc.</a:t>
            </a:r>
          </a:p>
        </p:txBody>
      </p:sp>
      <p:pic>
        <p:nvPicPr>
          <p:cNvPr id="5" name="Immagine 4"/>
          <p:cNvPicPr>
            <a:picLocks noChangeAspect="1"/>
          </p:cNvPicPr>
          <p:nvPr/>
        </p:nvPicPr>
        <p:blipFill rotWithShape="1">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Lst>
          </a:blip>
          <a:srcRect l="9423" t="15579" r="2994"/>
          <a:stretch/>
        </p:blipFill>
        <p:spPr>
          <a:xfrm>
            <a:off x="9264954" y="116807"/>
            <a:ext cx="2721428" cy="2240844"/>
          </a:xfrm>
          <a:prstGeom prst="rect">
            <a:avLst/>
          </a:prstGeom>
        </p:spPr>
      </p:pic>
      <p:pic>
        <p:nvPicPr>
          <p:cNvPr id="22" name="Immagine 21"/>
          <p:cNvPicPr>
            <a:picLocks noChangeAspect="1"/>
          </p:cNvPicPr>
          <p:nvPr/>
        </p:nvPicPr>
        <p:blipFill>
          <a:blip r:embed="rId7"/>
          <a:stretch>
            <a:fillRect/>
          </a:stretch>
        </p:blipFill>
        <p:spPr>
          <a:xfrm>
            <a:off x="10354389" y="3747989"/>
            <a:ext cx="1783073" cy="2491775"/>
          </a:xfrm>
          <a:prstGeom prst="rect">
            <a:avLst/>
          </a:prstGeom>
        </p:spPr>
      </p:pic>
      <p:pic>
        <p:nvPicPr>
          <p:cNvPr id="6" name="Immagine 5"/>
          <p:cNvPicPr>
            <a:picLocks noChangeAspect="1"/>
          </p:cNvPicPr>
          <p:nvPr/>
        </p:nvPicPr>
        <p:blipFill>
          <a:blip r:embed="rId8"/>
          <a:stretch>
            <a:fillRect/>
          </a:stretch>
        </p:blipFill>
        <p:spPr>
          <a:xfrm>
            <a:off x="7734310" y="4226936"/>
            <a:ext cx="2432522" cy="1739918"/>
          </a:xfrm>
          <a:prstGeom prst="rect">
            <a:avLst/>
          </a:prstGeom>
        </p:spPr>
      </p:pic>
      <p:sp>
        <p:nvSpPr>
          <p:cNvPr id="14" name="Segnaposto contenuto 2">
            <a:extLst>
              <a:ext uri="{FF2B5EF4-FFF2-40B4-BE49-F238E27FC236}">
                <a16:creationId xmlns:a16="http://schemas.microsoft.com/office/drawing/2014/main" id="{9B2CDC8B-2921-480E-A793-80347A42E6DB}"/>
              </a:ext>
            </a:extLst>
          </p:cNvPr>
          <p:cNvSpPr txBox="1">
            <a:spLocks/>
          </p:cNvSpPr>
          <p:nvPr/>
        </p:nvSpPr>
        <p:spPr bwMode="auto">
          <a:xfrm>
            <a:off x="3276465" y="1901714"/>
            <a:ext cx="2867891" cy="40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just" defTabSz="914400" eaLnBrk="1" fontAlgn="auto" hangingPunct="1">
              <a:spcBef>
                <a:spcPts val="0"/>
              </a:spcBef>
              <a:spcAft>
                <a:spcPts val="0"/>
              </a:spcAft>
            </a:pPr>
            <a:r>
              <a:rPr lang="it-IT" sz="2400" dirty="0">
                <a:solidFill>
                  <a:srgbClr val="008000"/>
                </a:solidFill>
              </a:rPr>
              <a:t>Consente di:</a:t>
            </a:r>
            <a:endParaRPr kumimoji="0" lang="it-IT" sz="2400" b="0" i="0" u="none" strike="noStrike" kern="1200" cap="none" spc="0" normalizeH="0" baseline="0" noProof="0" dirty="0">
              <a:ln>
                <a:noFill/>
              </a:ln>
              <a:solidFill>
                <a:srgbClr val="008000"/>
              </a:solidFill>
              <a:effectLst/>
              <a:uLnTx/>
              <a:uFillTx/>
              <a:latin typeface="Calibri"/>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2400" b="0" i="0" u="none" strike="noStrike" kern="1200" cap="none" spc="0" normalizeH="0" baseline="0" noProof="0" dirty="0">
              <a:ln>
                <a:noFill/>
              </a:ln>
              <a:solidFill>
                <a:srgbClr val="008000"/>
              </a:solidFill>
              <a:effectLst/>
              <a:uLnTx/>
              <a:uFillTx/>
              <a:latin typeface="Calibri"/>
              <a:ea typeface="+mn-ea"/>
              <a:cs typeface="+mn-cs"/>
            </a:endParaRPr>
          </a:p>
        </p:txBody>
      </p:sp>
    </p:spTree>
    <p:extLst>
      <p:ext uri="{BB962C8B-B14F-4D97-AF65-F5344CB8AC3E}">
        <p14:creationId xmlns:p14="http://schemas.microsoft.com/office/powerpoint/2010/main" val="39308422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P spid="4"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6613547" y="167914"/>
            <a:ext cx="5348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6">
                    <a:lumMod val="50000"/>
                  </a:schemeClr>
                </a:solidFill>
                <a:latin typeface="Arial" panose="020B0604020202020204" pitchFamily="34" charset="0"/>
                <a:cs typeface="Arial" panose="020B0604020202020204" pitchFamily="34" charset="0"/>
              </a:rPr>
              <a:t>INTELLIGENZA ARTIFICIALE</a:t>
            </a:r>
          </a:p>
        </p:txBody>
      </p:sp>
      <p:sp>
        <p:nvSpPr>
          <p:cNvPr id="17" name="Segnaposto contenuto 2"/>
          <p:cNvSpPr txBox="1">
            <a:spLocks/>
          </p:cNvSpPr>
          <p:nvPr/>
        </p:nvSpPr>
        <p:spPr bwMode="auto">
          <a:xfrm>
            <a:off x="1207150" y="842063"/>
            <a:ext cx="10900228" cy="152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r" defTabSz="914400" eaLnBrk="1" fontAlgn="auto" hangingPunct="1">
              <a:spcBef>
                <a:spcPts val="0"/>
              </a:spcBef>
              <a:spcAft>
                <a:spcPts val="0"/>
              </a:spcAft>
            </a:pPr>
            <a:r>
              <a:rPr lang="it-IT" sz="2400" dirty="0">
                <a:solidFill>
                  <a:srgbClr val="008000"/>
                </a:solidFill>
              </a:rPr>
              <a:t>L’AI consente la cura e l'ottimizzazione delle colture gestendo l’enorme quantità di dati provenienti dai sensori supportando l'adeguamento delle operazioni colturali e aiutando i produttori a controllare la resa, misurare la tipologia delle olive o dell'uva, individuare il momento ottimale per la raccolta, garantirne la qualità.</a:t>
            </a:r>
          </a:p>
        </p:txBody>
      </p:sp>
      <p:sp>
        <p:nvSpPr>
          <p:cNvPr id="18" name="CasellaDiTesto 17"/>
          <p:cNvSpPr txBox="1"/>
          <p:nvPr/>
        </p:nvSpPr>
        <p:spPr>
          <a:xfrm>
            <a:off x="1134770" y="3557759"/>
            <a:ext cx="9223481" cy="461665"/>
          </a:xfrm>
          <a:prstGeom prst="rect">
            <a:avLst/>
          </a:prstGeom>
          <a:noFill/>
        </p:spPr>
        <p:txBody>
          <a:bodyPr wrap="square" rtlCol="0">
            <a:spAutoFit/>
          </a:bodyPr>
          <a:lstStyle/>
          <a:p>
            <a:pPr lvl="0" algn="just"/>
            <a:r>
              <a:rPr lang="it-IT" sz="2400" dirty="0">
                <a:solidFill>
                  <a:srgbClr val="008000"/>
                </a:solidFill>
              </a:rPr>
              <a:t>Tutto questo può aiutare le aziende olivicolo-olearie e viti-vinicole a:</a:t>
            </a:r>
          </a:p>
        </p:txBody>
      </p:sp>
      <p:sp>
        <p:nvSpPr>
          <p:cNvPr id="19" name="CasellaDiTesto 18"/>
          <p:cNvSpPr txBox="1"/>
          <p:nvPr/>
        </p:nvSpPr>
        <p:spPr>
          <a:xfrm>
            <a:off x="975041" y="2327138"/>
            <a:ext cx="9564100" cy="1200329"/>
          </a:xfrm>
          <a:prstGeom prst="rect">
            <a:avLst/>
          </a:prstGeom>
          <a:noFill/>
        </p:spPr>
        <p:txBody>
          <a:bodyPr wrap="square" rtlCol="0">
            <a:spAutoFit/>
          </a:bodyPr>
          <a:lstStyle/>
          <a:p>
            <a:pPr lvl="0" algn="just"/>
            <a:r>
              <a:rPr lang="it-IT" sz="2400" dirty="0">
                <a:solidFill>
                  <a:schemeClr val="accent6">
                    <a:lumMod val="75000"/>
                  </a:schemeClr>
                </a:solidFill>
              </a:rPr>
              <a:t>Anche negli oleifici e nelle cantine, l’AI raccogliendo i dati ricevuti dai sensori li può utilizzare per migliorare la produzione consentendo una programmazione ottimale del processo produttivo.</a:t>
            </a:r>
          </a:p>
        </p:txBody>
      </p:sp>
      <p:pic>
        <p:nvPicPr>
          <p:cNvPr id="8" name="Immagine 7"/>
          <p:cNvPicPr>
            <a:picLocks noChangeAspect="1"/>
          </p:cNvPicPr>
          <p:nvPr/>
        </p:nvPicPr>
        <p:blipFill>
          <a:blip r:embed="rId5"/>
          <a:stretch>
            <a:fillRect/>
          </a:stretch>
        </p:blipFill>
        <p:spPr>
          <a:xfrm>
            <a:off x="10528560" y="3041451"/>
            <a:ext cx="1578818" cy="1955946"/>
          </a:xfrm>
          <a:prstGeom prst="rect">
            <a:avLst/>
          </a:prstGeom>
        </p:spPr>
      </p:pic>
      <p:pic>
        <p:nvPicPr>
          <p:cNvPr id="24" name="Immagine 23"/>
          <p:cNvPicPr>
            <a:picLocks noChangeAspect="1"/>
          </p:cNvPicPr>
          <p:nvPr/>
        </p:nvPicPr>
        <p:blipFill>
          <a:blip r:embed="rId6"/>
          <a:stretch>
            <a:fillRect/>
          </a:stretch>
        </p:blipFill>
        <p:spPr>
          <a:xfrm>
            <a:off x="8970905" y="5300203"/>
            <a:ext cx="3136473" cy="1045491"/>
          </a:xfrm>
          <a:prstGeom prst="rect">
            <a:avLst/>
          </a:prstGeom>
        </p:spPr>
      </p:pic>
      <p:sp>
        <p:nvSpPr>
          <p:cNvPr id="26" name="CasellaDiTesto 25"/>
          <p:cNvSpPr txBox="1"/>
          <p:nvPr/>
        </p:nvSpPr>
        <p:spPr>
          <a:xfrm>
            <a:off x="1134770" y="3960371"/>
            <a:ext cx="9774393" cy="2308324"/>
          </a:xfrm>
          <a:prstGeom prst="rect">
            <a:avLst/>
          </a:prstGeom>
          <a:noFill/>
        </p:spPr>
        <p:txBody>
          <a:bodyPr wrap="square" rtlCol="0">
            <a:spAutoFit/>
          </a:bodyPr>
          <a:lstStyle/>
          <a:p>
            <a:pPr marL="342900" lvl="0" indent="-342900" algn="just">
              <a:buFont typeface="Arial" panose="020B0604020202020204" pitchFamily="34" charset="0"/>
              <a:buChar char="•"/>
            </a:pPr>
            <a:r>
              <a:rPr lang="it-IT" sz="2400" dirty="0">
                <a:solidFill>
                  <a:schemeClr val="accent6">
                    <a:lumMod val="75000"/>
                  </a:schemeClr>
                </a:solidFill>
              </a:rPr>
              <a:t>massimizzare la loro produttività,</a:t>
            </a:r>
          </a:p>
          <a:p>
            <a:pPr marL="342900" lvl="0" indent="-342900" algn="just">
              <a:buFont typeface="Arial" panose="020B0604020202020204" pitchFamily="34" charset="0"/>
              <a:buChar char="•"/>
            </a:pPr>
            <a:r>
              <a:rPr lang="it-IT" sz="2400" dirty="0">
                <a:solidFill>
                  <a:schemeClr val="accent6">
                    <a:lumMod val="75000"/>
                  </a:schemeClr>
                </a:solidFill>
              </a:rPr>
              <a:t>Rendere il processo produttivo più sostenibile,</a:t>
            </a:r>
          </a:p>
          <a:p>
            <a:pPr marL="342900" lvl="0" indent="-342900" algn="just">
              <a:buFont typeface="Arial" panose="020B0604020202020204" pitchFamily="34" charset="0"/>
              <a:buChar char="•"/>
            </a:pPr>
            <a:r>
              <a:rPr lang="it-IT" sz="2400" dirty="0">
                <a:solidFill>
                  <a:schemeClr val="accent6">
                    <a:lumMod val="75000"/>
                  </a:schemeClr>
                </a:solidFill>
              </a:rPr>
              <a:t>determinare o prevedere la qualità del prodotto finito,</a:t>
            </a:r>
          </a:p>
          <a:p>
            <a:pPr marL="342900" lvl="0" indent="-342900" algn="just">
              <a:buFont typeface="Arial" panose="020B0604020202020204" pitchFamily="34" charset="0"/>
              <a:buChar char="•"/>
            </a:pPr>
            <a:r>
              <a:rPr lang="it-IT" sz="2400" dirty="0">
                <a:solidFill>
                  <a:schemeClr val="accent6">
                    <a:lumMod val="75000"/>
                  </a:schemeClr>
                </a:solidFill>
              </a:rPr>
              <a:t>tracciare il processo di maturazione nelle botti, di conservazione dell’olio, ecc.</a:t>
            </a:r>
          </a:p>
          <a:p>
            <a:pPr marL="342900" lvl="0" indent="-342900" algn="just">
              <a:buFont typeface="Arial" panose="020B0604020202020204" pitchFamily="34" charset="0"/>
              <a:buChar char="•"/>
            </a:pPr>
            <a:r>
              <a:rPr lang="it-IT" sz="2400" dirty="0">
                <a:solidFill>
                  <a:schemeClr val="accent6">
                    <a:lumMod val="75000"/>
                  </a:schemeClr>
                </a:solidFill>
              </a:rPr>
              <a:t>coadiuvare i panel nell'analisi sensoriale.</a:t>
            </a:r>
          </a:p>
        </p:txBody>
      </p:sp>
      <p:pic>
        <p:nvPicPr>
          <p:cNvPr id="11" name="Immagine 10"/>
          <p:cNvPicPr>
            <a:picLocks noChangeAspect="1"/>
          </p:cNvPicPr>
          <p:nvPr/>
        </p:nvPicPr>
        <p:blipFill>
          <a:blip r:embed="rId7"/>
          <a:stretch>
            <a:fillRect/>
          </a:stretch>
        </p:blipFill>
        <p:spPr>
          <a:xfrm>
            <a:off x="789709" y="112217"/>
            <a:ext cx="4420920" cy="713405"/>
          </a:xfrm>
          <a:prstGeom prst="rect">
            <a:avLst/>
          </a:prstGeom>
        </p:spPr>
      </p:pic>
    </p:spTree>
    <p:extLst>
      <p:ext uri="{BB962C8B-B14F-4D97-AF65-F5344CB8AC3E}">
        <p14:creationId xmlns:p14="http://schemas.microsoft.com/office/powerpoint/2010/main" val="411778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3698897" y="167914"/>
            <a:ext cx="5348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6">
                    <a:lumMod val="50000"/>
                  </a:schemeClr>
                </a:solidFill>
                <a:latin typeface="Arial" panose="020B0604020202020204" pitchFamily="34" charset="0"/>
                <a:cs typeface="Arial" panose="020B0604020202020204" pitchFamily="34" charset="0"/>
              </a:rPr>
              <a:t>RIASSUMENDO…</a:t>
            </a:r>
          </a:p>
        </p:txBody>
      </p:sp>
      <p:sp>
        <p:nvSpPr>
          <p:cNvPr id="17" name="Segnaposto contenuto 2"/>
          <p:cNvSpPr txBox="1">
            <a:spLocks/>
          </p:cNvSpPr>
          <p:nvPr/>
        </p:nvSpPr>
        <p:spPr bwMode="auto">
          <a:xfrm>
            <a:off x="1207150" y="842063"/>
            <a:ext cx="10900228" cy="152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defTabSz="914400" eaLnBrk="1" fontAlgn="auto" hangingPunct="1">
              <a:spcBef>
                <a:spcPts val="0"/>
              </a:spcBef>
              <a:spcAft>
                <a:spcPts val="0"/>
              </a:spcAft>
            </a:pPr>
            <a:r>
              <a:rPr lang="it-IT" sz="2400" dirty="0">
                <a:solidFill>
                  <a:srgbClr val="008000"/>
                </a:solidFill>
              </a:rPr>
              <a:t>Gestendo ed elaborando tutti i dati raccolti, i suddetti sistemi consentono di massimizzare la produttività (in termini non solo quantitativi ma soprattutto qualitativi) in modo utile al processo decisionale che resta sempre in mano alle aziende intervenendo nel monitoraggio e nella gestione:</a:t>
            </a:r>
          </a:p>
        </p:txBody>
      </p:sp>
      <p:sp>
        <p:nvSpPr>
          <p:cNvPr id="19" name="CasellaDiTesto 18"/>
          <p:cNvSpPr txBox="1"/>
          <p:nvPr/>
        </p:nvSpPr>
        <p:spPr>
          <a:xfrm>
            <a:off x="975041" y="2536688"/>
            <a:ext cx="9564100" cy="1938992"/>
          </a:xfrm>
          <a:prstGeom prst="rect">
            <a:avLst/>
          </a:prstGeom>
          <a:noFill/>
        </p:spPr>
        <p:txBody>
          <a:bodyPr wrap="square" rtlCol="0">
            <a:spAutoFit/>
          </a:bodyPr>
          <a:lstStyle>
            <a:defPPr>
              <a:defRPr lang="it-IT"/>
            </a:defPPr>
            <a:lvl1pPr marL="342900" lvl="0" indent="-342900" algn="just">
              <a:buFont typeface="Arial" panose="020B0604020202020204" pitchFamily="34" charset="0"/>
              <a:buChar char="•"/>
              <a:defRPr sz="2400">
                <a:solidFill>
                  <a:schemeClr val="accent6">
                    <a:lumMod val="75000"/>
                  </a:schemeClr>
                </a:solidFill>
              </a:defRPr>
            </a:lvl1pPr>
          </a:lstStyle>
          <a:p>
            <a:r>
              <a:rPr lang="it-IT" dirty="0"/>
              <a:t>delle colture per ottimizzare la produzione e il consumo delle risorse (computer vision, modelli predittivi), per il controllo dei trattamenti, della maturazione, pianificazione della raccolta, adeguatezza degli interventi e minimizzazione del consumo di input (irrigazione, concimazione, ecc.);</a:t>
            </a:r>
          </a:p>
        </p:txBody>
      </p:sp>
      <p:sp>
        <p:nvSpPr>
          <p:cNvPr id="26" name="CasellaDiTesto 25"/>
          <p:cNvSpPr txBox="1"/>
          <p:nvPr/>
        </p:nvSpPr>
        <p:spPr>
          <a:xfrm>
            <a:off x="975041" y="4803964"/>
            <a:ext cx="9774393" cy="1569660"/>
          </a:xfrm>
          <a:prstGeom prst="rect">
            <a:avLst/>
          </a:prstGeom>
          <a:noFill/>
        </p:spPr>
        <p:txBody>
          <a:bodyPr wrap="square" rtlCol="0">
            <a:spAutoFit/>
          </a:bodyPr>
          <a:lstStyle/>
          <a:p>
            <a:pPr marL="342900" lvl="0" indent="-342900" algn="just">
              <a:buFont typeface="Arial" panose="020B0604020202020204" pitchFamily="34" charset="0"/>
              <a:buChar char="•"/>
            </a:pPr>
            <a:r>
              <a:rPr lang="it-IT" sz="2400" dirty="0">
                <a:solidFill>
                  <a:schemeClr val="accent6">
                    <a:lumMod val="75000"/>
                  </a:schemeClr>
                </a:solidFill>
              </a:rPr>
              <a:t>dei processi per aumentare l'efficienza dei processi produttivi e la qualità dei prodotti utilizzando sensori e intelligenza artificiale per fornire trasparenza, avvisi intelligenti per un'azione immediata, tracciabilità di materiali e oggetti, sicurezza, stoccaggio ottimizzato, ecc.</a:t>
            </a:r>
          </a:p>
        </p:txBody>
      </p:sp>
    </p:spTree>
    <p:extLst>
      <p:ext uri="{BB962C8B-B14F-4D97-AF65-F5344CB8AC3E}">
        <p14:creationId xmlns:p14="http://schemas.microsoft.com/office/powerpoint/2010/main" val="7183757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3698897" y="167914"/>
            <a:ext cx="5348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6">
                    <a:lumMod val="50000"/>
                  </a:schemeClr>
                </a:solidFill>
                <a:latin typeface="Arial" panose="020B0604020202020204" pitchFamily="34" charset="0"/>
                <a:cs typeface="Arial" panose="020B0604020202020204" pitchFamily="34" charset="0"/>
              </a:rPr>
              <a:t>RIASSUMENDO…</a:t>
            </a:r>
          </a:p>
        </p:txBody>
      </p:sp>
      <p:sp>
        <p:nvSpPr>
          <p:cNvPr id="17" name="Segnaposto contenuto 2"/>
          <p:cNvSpPr txBox="1">
            <a:spLocks/>
          </p:cNvSpPr>
          <p:nvPr/>
        </p:nvSpPr>
        <p:spPr bwMode="auto">
          <a:xfrm>
            <a:off x="1207150" y="842063"/>
            <a:ext cx="10900228" cy="152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defTabSz="914400" eaLnBrk="1" fontAlgn="auto" hangingPunct="1">
              <a:spcBef>
                <a:spcPts val="0"/>
              </a:spcBef>
              <a:spcAft>
                <a:spcPts val="0"/>
              </a:spcAft>
            </a:pPr>
            <a:r>
              <a:rPr lang="it-IT" sz="2400" dirty="0">
                <a:solidFill>
                  <a:srgbClr val="008000"/>
                </a:solidFill>
              </a:rPr>
              <a:t>Gestendo ed elaborando tutti i dati raccolti, i suddetti sistemi consentono di massimizzare la produttività (in termini non solo quantitativi ma soprattutto qualitativi) in modo utile al processo decisionale che resta sempre in mano alle aziende attraverso:</a:t>
            </a:r>
          </a:p>
          <a:p>
            <a:pPr marL="342900" indent="-342900" algn="l" defTabSz="914400" eaLnBrk="1" fontAlgn="auto" hangingPunct="1">
              <a:spcBef>
                <a:spcPts val="0"/>
              </a:spcBef>
              <a:spcAft>
                <a:spcPts val="0"/>
              </a:spcAft>
              <a:buFont typeface="Arial" panose="020B0604020202020204" pitchFamily="34" charset="0"/>
              <a:buChar char="•"/>
            </a:pPr>
            <a:r>
              <a:rPr lang="it-IT" sz="2400" dirty="0">
                <a:solidFill>
                  <a:srgbClr val="008000"/>
                </a:solidFill>
              </a:rPr>
              <a:t>la raccolta dati basata su IoT («</a:t>
            </a:r>
            <a:r>
              <a:rPr lang="it-IT" sz="2400" dirty="0" err="1">
                <a:solidFill>
                  <a:srgbClr val="008000"/>
                </a:solidFill>
              </a:rPr>
              <a:t>sensor</a:t>
            </a:r>
            <a:r>
              <a:rPr lang="it-IT" sz="2400" dirty="0">
                <a:solidFill>
                  <a:srgbClr val="008000"/>
                </a:solidFill>
              </a:rPr>
              <a:t> system in the </a:t>
            </a:r>
            <a:r>
              <a:rPr lang="it-IT" sz="2400" dirty="0" err="1">
                <a:solidFill>
                  <a:srgbClr val="008000"/>
                </a:solidFill>
              </a:rPr>
              <a:t>crop</a:t>
            </a:r>
            <a:r>
              <a:rPr lang="it-IT" sz="2400" dirty="0">
                <a:solidFill>
                  <a:srgbClr val="008000"/>
                </a:solidFill>
              </a:rPr>
              <a:t>»), input manuale o vocale con tecnica «speech to text»;</a:t>
            </a:r>
          </a:p>
          <a:p>
            <a:pPr lvl="0" algn="l" defTabSz="914400" eaLnBrk="1" fontAlgn="auto" hangingPunct="1">
              <a:spcBef>
                <a:spcPts val="0"/>
              </a:spcBef>
              <a:spcAft>
                <a:spcPts val="0"/>
              </a:spcAft>
            </a:pPr>
            <a:endParaRPr lang="it-IT" sz="2400" dirty="0">
              <a:solidFill>
                <a:srgbClr val="008000"/>
              </a:solidFill>
            </a:endParaRPr>
          </a:p>
        </p:txBody>
      </p:sp>
      <p:sp>
        <p:nvSpPr>
          <p:cNvPr id="19" name="CasellaDiTesto 18"/>
          <p:cNvSpPr txBox="1"/>
          <p:nvPr/>
        </p:nvSpPr>
        <p:spPr>
          <a:xfrm>
            <a:off x="1207149" y="2999548"/>
            <a:ext cx="10746725" cy="1938992"/>
          </a:xfrm>
          <a:prstGeom prst="rect">
            <a:avLst/>
          </a:prstGeom>
          <a:noFill/>
        </p:spPr>
        <p:txBody>
          <a:bodyPr wrap="square" rtlCol="0">
            <a:spAutoFit/>
          </a:bodyPr>
          <a:lstStyle>
            <a:defPPr>
              <a:defRPr lang="it-IT"/>
            </a:defPPr>
            <a:lvl1pPr marL="342900" lvl="0" indent="-342900" algn="just">
              <a:buFont typeface="Arial" panose="020B0604020202020204" pitchFamily="34" charset="0"/>
              <a:buChar char="•"/>
              <a:defRPr sz="2400">
                <a:solidFill>
                  <a:schemeClr val="accent6">
                    <a:lumMod val="75000"/>
                  </a:schemeClr>
                </a:solidFill>
              </a:defRPr>
            </a:lvl1pPr>
          </a:lstStyle>
          <a:p>
            <a:r>
              <a:rPr lang="it-IT" dirty="0"/>
              <a:t>alcune problematiche riguardanti il rilevamento delle colture con sistemi di visione artificiale, comunque studiate ed in fase di risoluzione;</a:t>
            </a:r>
          </a:p>
          <a:p>
            <a:pPr marL="628650">
              <a:buFont typeface="Wingdings" panose="05000000000000000000" pitchFamily="2" charset="2"/>
              <a:buChar char="Ø"/>
            </a:pPr>
            <a:r>
              <a:rPr lang="it-IT" dirty="0"/>
              <a:t>rilevamento di parassiti: attenzione ai falsi rilevamenti ad es. </a:t>
            </a:r>
            <a:r>
              <a:rPr lang="it-IT" dirty="0" err="1"/>
              <a:t>peronospera</a:t>
            </a:r>
            <a:r>
              <a:rPr lang="it-IT" dirty="0"/>
              <a:t>,</a:t>
            </a:r>
          </a:p>
          <a:p>
            <a:pPr marL="628650">
              <a:buFont typeface="Wingdings" panose="05000000000000000000" pitchFamily="2" charset="2"/>
              <a:buChar char="Ø"/>
            </a:pPr>
            <a:r>
              <a:rPr lang="it-IT" dirty="0"/>
              <a:t>maturazione: si vedono solo gli acini ripresi, necessaria l’estrapolazione</a:t>
            </a:r>
          </a:p>
          <a:p>
            <a:pPr marL="628650">
              <a:buFont typeface="Wingdings" panose="05000000000000000000" pitchFamily="2" charset="2"/>
              <a:buChar char="Ø"/>
            </a:pPr>
            <a:r>
              <a:rPr lang="it-IT" dirty="0"/>
              <a:t>l’assenza di «vegetazione» non sempre è rappresentativa dell’assenza di piante</a:t>
            </a:r>
          </a:p>
        </p:txBody>
      </p:sp>
      <p:sp>
        <p:nvSpPr>
          <p:cNvPr id="26" name="CasellaDiTesto 25"/>
          <p:cNvSpPr txBox="1"/>
          <p:nvPr/>
        </p:nvSpPr>
        <p:spPr>
          <a:xfrm>
            <a:off x="789709" y="4815496"/>
            <a:ext cx="9774393" cy="1569660"/>
          </a:xfrm>
          <a:prstGeom prst="rect">
            <a:avLst/>
          </a:prstGeom>
          <a:noFill/>
        </p:spPr>
        <p:txBody>
          <a:bodyPr wrap="square" rtlCol="0">
            <a:spAutoFit/>
          </a:bodyPr>
          <a:lstStyle/>
          <a:p>
            <a:pPr marL="800100" lvl="1" indent="-342900">
              <a:buFont typeface="Arial" panose="020B0604020202020204" pitchFamily="34" charset="0"/>
              <a:buChar char="•"/>
            </a:pPr>
            <a:r>
              <a:rPr lang="it-IT" sz="2400" dirty="0">
                <a:solidFill>
                  <a:srgbClr val="008000"/>
                </a:solidFill>
              </a:rPr>
              <a:t>l’uso di modelli predittivi (momento ottimale di raccolta, diffusione dei parassiti, ecc.) al fine di prendere decisioni sulla cura delle colture, evitare il consumo non necessario di input, ecc.</a:t>
            </a:r>
          </a:p>
          <a:p>
            <a:pPr marL="800100" lvl="1" indent="-342900">
              <a:buFont typeface="Arial" panose="020B0604020202020204" pitchFamily="34" charset="0"/>
              <a:buChar char="•"/>
            </a:pPr>
            <a:r>
              <a:rPr lang="it-IT" sz="2400" dirty="0">
                <a:solidFill>
                  <a:srgbClr val="008000"/>
                </a:solidFill>
              </a:rPr>
              <a:t>tracciabilità mediante visione artificiale o blockchain;</a:t>
            </a:r>
          </a:p>
        </p:txBody>
      </p:sp>
    </p:spTree>
    <p:extLst>
      <p:ext uri="{BB962C8B-B14F-4D97-AF65-F5344CB8AC3E}">
        <p14:creationId xmlns:p14="http://schemas.microsoft.com/office/powerpoint/2010/main" val="40579610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3698897" y="167914"/>
            <a:ext cx="5348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6">
                    <a:lumMod val="50000"/>
                  </a:schemeClr>
                </a:solidFill>
                <a:latin typeface="Arial" panose="020B0604020202020204" pitchFamily="34" charset="0"/>
                <a:cs typeface="Arial" panose="020B0604020202020204" pitchFamily="34" charset="0"/>
              </a:rPr>
              <a:t>RIASSUMENDO…</a:t>
            </a:r>
          </a:p>
        </p:txBody>
      </p:sp>
      <p:sp>
        <p:nvSpPr>
          <p:cNvPr id="17" name="Segnaposto contenuto 2"/>
          <p:cNvSpPr txBox="1">
            <a:spLocks/>
          </p:cNvSpPr>
          <p:nvPr/>
        </p:nvSpPr>
        <p:spPr bwMode="auto">
          <a:xfrm>
            <a:off x="1207150" y="842063"/>
            <a:ext cx="10900228" cy="152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defTabSz="914400" eaLnBrk="1" fontAlgn="auto" hangingPunct="1">
              <a:spcBef>
                <a:spcPts val="0"/>
              </a:spcBef>
              <a:spcAft>
                <a:spcPts val="0"/>
              </a:spcAft>
            </a:pPr>
            <a:r>
              <a:rPr lang="it-IT" sz="2400" dirty="0">
                <a:solidFill>
                  <a:srgbClr val="008000"/>
                </a:solidFill>
              </a:rPr>
              <a:t>Gestendo ed elaborando tutti i dati raccolti, i suddetti sistemi consentono di massimizzare la produttività (in termini non solo quantitativi ma soprattutto qualitativi) in modo utile al processo decisionale che resta sempre in mano alle aziende attraverso:</a:t>
            </a:r>
          </a:p>
          <a:p>
            <a:pPr lvl="0" algn="l" defTabSz="914400" eaLnBrk="1" fontAlgn="auto" hangingPunct="1">
              <a:spcBef>
                <a:spcPts val="0"/>
              </a:spcBef>
              <a:spcAft>
                <a:spcPts val="0"/>
              </a:spcAft>
            </a:pPr>
            <a:endParaRPr lang="it-IT" sz="2400" dirty="0">
              <a:solidFill>
                <a:srgbClr val="008000"/>
              </a:solidFill>
            </a:endParaRPr>
          </a:p>
          <a:p>
            <a:pPr marL="342900" lvl="0" indent="-342900" algn="l" defTabSz="914400" eaLnBrk="1" fontAlgn="auto" hangingPunct="1">
              <a:spcBef>
                <a:spcPts val="0"/>
              </a:spcBef>
              <a:spcAft>
                <a:spcPts val="0"/>
              </a:spcAft>
              <a:buFont typeface="Arial" panose="020B0604020202020204" pitchFamily="34" charset="0"/>
              <a:buChar char="•"/>
            </a:pPr>
            <a:r>
              <a:rPr lang="it-IT" sz="2400" dirty="0">
                <a:solidFill>
                  <a:srgbClr val="008000"/>
                </a:solidFill>
              </a:rPr>
              <a:t>il «Tank Control»: controllo della temperatura in tempo reale; manutenzione predittiva degli impianti utilizzando sistemi di visione artificiale o di analisi delle performance; algoritmi per interventi in tempo reale;</a:t>
            </a:r>
          </a:p>
          <a:p>
            <a:pPr lvl="0" algn="l" defTabSz="914400" eaLnBrk="1" fontAlgn="auto" hangingPunct="1">
              <a:spcBef>
                <a:spcPts val="0"/>
              </a:spcBef>
              <a:spcAft>
                <a:spcPts val="0"/>
              </a:spcAft>
            </a:pPr>
            <a:endParaRPr lang="it-IT" sz="2400" dirty="0">
              <a:solidFill>
                <a:srgbClr val="008000"/>
              </a:solidFill>
            </a:endParaRPr>
          </a:p>
        </p:txBody>
      </p:sp>
      <p:sp>
        <p:nvSpPr>
          <p:cNvPr id="19" name="CasellaDiTesto 18"/>
          <p:cNvSpPr txBox="1"/>
          <p:nvPr/>
        </p:nvSpPr>
        <p:spPr>
          <a:xfrm>
            <a:off x="773432" y="3940999"/>
            <a:ext cx="10389867" cy="830997"/>
          </a:xfrm>
          <a:prstGeom prst="rect">
            <a:avLst/>
          </a:prstGeom>
          <a:noFill/>
        </p:spPr>
        <p:txBody>
          <a:bodyPr wrap="square" rtlCol="0">
            <a:spAutoFit/>
          </a:bodyPr>
          <a:lstStyle>
            <a:defPPr>
              <a:defRPr lang="it-IT"/>
            </a:defPPr>
            <a:lvl1pPr marL="342900" lvl="0" indent="-342900" algn="just">
              <a:buFont typeface="Arial" panose="020B0604020202020204" pitchFamily="34" charset="0"/>
              <a:buChar char="•"/>
              <a:defRPr sz="2400">
                <a:solidFill>
                  <a:schemeClr val="accent6">
                    <a:lumMod val="75000"/>
                  </a:schemeClr>
                </a:solidFill>
              </a:defRPr>
            </a:lvl1pPr>
          </a:lstStyle>
          <a:p>
            <a:pPr marL="800100" lvl="1" indent="-342900">
              <a:buFont typeface="Arial" panose="020B0604020202020204" pitchFamily="34" charset="0"/>
              <a:buChar char="•"/>
            </a:pPr>
            <a:r>
              <a:rPr lang="it-IT" sz="2400" dirty="0">
                <a:solidFill>
                  <a:schemeClr val="accent6">
                    <a:lumMod val="75000"/>
                  </a:schemeClr>
                </a:solidFill>
              </a:rPr>
              <a:t>Computer vision per l’ottimizzazione degli spazi, sicurezza, riconoscimento oggetti ed etichette (pallet e singoli prodotti);</a:t>
            </a:r>
          </a:p>
        </p:txBody>
      </p:sp>
      <p:sp>
        <p:nvSpPr>
          <p:cNvPr id="26" name="CasellaDiTesto 25"/>
          <p:cNvSpPr txBox="1"/>
          <p:nvPr/>
        </p:nvSpPr>
        <p:spPr>
          <a:xfrm>
            <a:off x="789709" y="4910746"/>
            <a:ext cx="9774393" cy="830997"/>
          </a:xfrm>
          <a:prstGeom prst="rect">
            <a:avLst/>
          </a:prstGeom>
          <a:noFill/>
        </p:spPr>
        <p:txBody>
          <a:bodyPr wrap="square" rtlCol="0">
            <a:spAutoFit/>
          </a:bodyPr>
          <a:lstStyle/>
          <a:p>
            <a:pPr marL="800100" lvl="1" indent="-342900">
              <a:buFont typeface="Arial" panose="020B0604020202020204" pitchFamily="34" charset="0"/>
              <a:buChar char="•"/>
            </a:pPr>
            <a:r>
              <a:rPr lang="it-IT" sz="2400" dirty="0">
                <a:solidFill>
                  <a:srgbClr val="008000"/>
                </a:solidFill>
              </a:rPr>
              <a:t>Integrazione tra sistemi di magazzino, inventario e sistemi di acquisto materiali e vendita prodotti.</a:t>
            </a:r>
          </a:p>
        </p:txBody>
      </p:sp>
    </p:spTree>
    <p:extLst>
      <p:ext uri="{BB962C8B-B14F-4D97-AF65-F5344CB8AC3E}">
        <p14:creationId xmlns:p14="http://schemas.microsoft.com/office/powerpoint/2010/main" val="39565460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3698897" y="167914"/>
            <a:ext cx="5348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6">
                    <a:lumMod val="50000"/>
                  </a:schemeClr>
                </a:solidFill>
                <a:latin typeface="Arial" panose="020B0604020202020204" pitchFamily="34" charset="0"/>
                <a:cs typeface="Arial" panose="020B0604020202020204" pitchFamily="34" charset="0"/>
              </a:rPr>
              <a:t>RIASSUMENDO…</a:t>
            </a:r>
          </a:p>
        </p:txBody>
      </p:sp>
      <p:sp>
        <p:nvSpPr>
          <p:cNvPr id="17" name="Segnaposto contenuto 2"/>
          <p:cNvSpPr txBox="1">
            <a:spLocks/>
          </p:cNvSpPr>
          <p:nvPr/>
        </p:nvSpPr>
        <p:spPr bwMode="auto">
          <a:xfrm>
            <a:off x="1207150" y="842063"/>
            <a:ext cx="10900228" cy="152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defTabSz="914400" eaLnBrk="1" fontAlgn="auto" hangingPunct="1">
              <a:spcBef>
                <a:spcPts val="0"/>
              </a:spcBef>
              <a:spcAft>
                <a:spcPts val="0"/>
              </a:spcAft>
            </a:pPr>
            <a:r>
              <a:rPr lang="it-IT" sz="2400" dirty="0">
                <a:solidFill>
                  <a:srgbClr val="008000"/>
                </a:solidFill>
              </a:rPr>
              <a:t>Tracciabilità del processo produttivo e dei prodotti (con particolare attenzione alla sicurezza alimentare), «global vision» di produzione - efficienza dei costi, prevenzione degli incidenti:</a:t>
            </a:r>
          </a:p>
          <a:p>
            <a:pPr lvl="0" algn="l" defTabSz="914400" eaLnBrk="1" fontAlgn="auto" hangingPunct="1">
              <a:spcBef>
                <a:spcPts val="0"/>
              </a:spcBef>
              <a:spcAft>
                <a:spcPts val="0"/>
              </a:spcAft>
            </a:pPr>
            <a:endParaRPr lang="it-IT" sz="2400" dirty="0">
              <a:solidFill>
                <a:srgbClr val="008000"/>
              </a:solidFill>
            </a:endParaRPr>
          </a:p>
          <a:p>
            <a:pPr marL="342900" lvl="0" indent="-342900" algn="l" defTabSz="914400" eaLnBrk="1" fontAlgn="auto" hangingPunct="1">
              <a:spcBef>
                <a:spcPts val="0"/>
              </a:spcBef>
              <a:spcAft>
                <a:spcPts val="0"/>
              </a:spcAft>
              <a:buFont typeface="Arial" panose="020B0604020202020204" pitchFamily="34" charset="0"/>
              <a:buChar char="•"/>
            </a:pPr>
            <a:r>
              <a:rPr lang="it-IT" sz="2400" dirty="0">
                <a:solidFill>
                  <a:srgbClr val="008000"/>
                </a:solidFill>
              </a:rPr>
              <a:t>Sicurezza fisica in impianti e magazzini con mediante sistemi di visione artificiale: inclinazione di macchine e oggetti, vicinanza a macchine potenzialmente pericolose, fumo, incendio, perdite, allagamenti, comportamenti anomali, ecc.;</a:t>
            </a:r>
          </a:p>
          <a:p>
            <a:pPr lvl="0" algn="l" defTabSz="914400" eaLnBrk="1" fontAlgn="auto" hangingPunct="1">
              <a:spcBef>
                <a:spcPts val="0"/>
              </a:spcBef>
              <a:spcAft>
                <a:spcPts val="0"/>
              </a:spcAft>
            </a:pPr>
            <a:endParaRPr lang="it-IT" sz="2400" dirty="0">
              <a:solidFill>
                <a:srgbClr val="008000"/>
              </a:solidFill>
            </a:endParaRPr>
          </a:p>
        </p:txBody>
      </p:sp>
      <p:sp>
        <p:nvSpPr>
          <p:cNvPr id="19" name="CasellaDiTesto 18"/>
          <p:cNvSpPr txBox="1"/>
          <p:nvPr/>
        </p:nvSpPr>
        <p:spPr>
          <a:xfrm>
            <a:off x="773433" y="3940999"/>
            <a:ext cx="10285092" cy="461665"/>
          </a:xfrm>
          <a:prstGeom prst="rect">
            <a:avLst/>
          </a:prstGeom>
          <a:noFill/>
        </p:spPr>
        <p:txBody>
          <a:bodyPr wrap="square" rtlCol="0">
            <a:spAutoFit/>
          </a:bodyPr>
          <a:lstStyle>
            <a:defPPr>
              <a:defRPr lang="it-IT"/>
            </a:defPPr>
            <a:lvl1pPr marL="342900" lvl="0" indent="-342900" algn="just">
              <a:buFont typeface="Arial" panose="020B0604020202020204" pitchFamily="34" charset="0"/>
              <a:buChar char="•"/>
              <a:defRPr sz="2400">
                <a:solidFill>
                  <a:schemeClr val="accent6">
                    <a:lumMod val="75000"/>
                  </a:schemeClr>
                </a:solidFill>
              </a:defRPr>
            </a:lvl1pPr>
          </a:lstStyle>
          <a:p>
            <a:pPr marL="800100" lvl="1" indent="-342900">
              <a:buFont typeface="Arial" panose="020B0604020202020204" pitchFamily="34" charset="0"/>
              <a:buChar char="•"/>
            </a:pPr>
            <a:r>
              <a:rPr lang="it-IT" sz="2400" dirty="0">
                <a:solidFill>
                  <a:schemeClr val="accent6">
                    <a:lumMod val="75000"/>
                  </a:schemeClr>
                </a:solidFill>
              </a:rPr>
              <a:t>Tracciabilità dei materiali con visione artificiale, RFID, QR code, blockchain;</a:t>
            </a:r>
          </a:p>
        </p:txBody>
      </p:sp>
      <p:sp>
        <p:nvSpPr>
          <p:cNvPr id="26" name="CasellaDiTesto 25"/>
          <p:cNvSpPr txBox="1"/>
          <p:nvPr/>
        </p:nvSpPr>
        <p:spPr>
          <a:xfrm>
            <a:off x="789709" y="4910746"/>
            <a:ext cx="10659341" cy="830997"/>
          </a:xfrm>
          <a:prstGeom prst="rect">
            <a:avLst/>
          </a:prstGeom>
          <a:noFill/>
        </p:spPr>
        <p:txBody>
          <a:bodyPr wrap="square" rtlCol="0">
            <a:spAutoFit/>
          </a:bodyPr>
          <a:lstStyle/>
          <a:p>
            <a:pPr marL="800100" lvl="1" indent="-342900">
              <a:buFont typeface="Arial" panose="020B0604020202020204" pitchFamily="34" charset="0"/>
              <a:buChar char="•"/>
            </a:pPr>
            <a:r>
              <a:rPr lang="it-IT" sz="2400" dirty="0">
                <a:solidFill>
                  <a:srgbClr val="008000"/>
                </a:solidFill>
              </a:rPr>
              <a:t>Manutenzione predittiva: rilevamento difetti superficiali, disaccoppiamenti, cambi di stato ecc.</a:t>
            </a:r>
          </a:p>
        </p:txBody>
      </p:sp>
    </p:spTree>
    <p:extLst>
      <p:ext uri="{BB962C8B-B14F-4D97-AF65-F5344CB8AC3E}">
        <p14:creationId xmlns:p14="http://schemas.microsoft.com/office/powerpoint/2010/main" val="41405977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3698897" y="167914"/>
            <a:ext cx="5348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6">
                    <a:lumMod val="50000"/>
                  </a:schemeClr>
                </a:solidFill>
                <a:latin typeface="Arial" panose="020B0604020202020204" pitchFamily="34" charset="0"/>
                <a:cs typeface="Arial" panose="020B0604020202020204" pitchFamily="34" charset="0"/>
              </a:rPr>
              <a:t>RIASSUMENDO…</a:t>
            </a:r>
          </a:p>
        </p:txBody>
      </p:sp>
      <p:sp>
        <p:nvSpPr>
          <p:cNvPr id="17" name="Segnaposto contenuto 2"/>
          <p:cNvSpPr txBox="1">
            <a:spLocks/>
          </p:cNvSpPr>
          <p:nvPr/>
        </p:nvSpPr>
        <p:spPr bwMode="auto">
          <a:xfrm>
            <a:off x="904875" y="984938"/>
            <a:ext cx="11202503" cy="401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lnSpc>
                <a:spcPct val="200000"/>
              </a:lnSpc>
            </a:pPr>
            <a:r>
              <a:rPr lang="it-IT" sz="2800" dirty="0">
                <a:solidFill>
                  <a:srgbClr val="008000"/>
                </a:solidFill>
              </a:rPr>
              <a:t>Queste tecnologie (o meglio: nuove strategie di gestione dei processi produttivi) sono ormai disponibili e attualmente utilizzate in molti paesi come Spagna, Francia, Portogallo, Sud Africa, Cile, ecc. Se adeguatamente integrate tra loro e con l’attiva partecipazione degli attori principali, possono apportare numerosi vantaggi e miglioramenti a questi sistemi produttivi.</a:t>
            </a:r>
          </a:p>
          <a:p>
            <a:pPr lvl="0" algn="just" defTabSz="914400" eaLnBrk="1" fontAlgn="auto" hangingPunct="1">
              <a:spcBef>
                <a:spcPts val="0"/>
              </a:spcBef>
              <a:spcAft>
                <a:spcPts val="0"/>
              </a:spcAft>
            </a:pPr>
            <a:endParaRPr lang="it-IT" sz="2800" dirty="0">
              <a:solidFill>
                <a:srgbClr val="008000"/>
              </a:solidFill>
            </a:endParaRPr>
          </a:p>
        </p:txBody>
      </p:sp>
    </p:spTree>
    <p:extLst>
      <p:ext uri="{BB962C8B-B14F-4D97-AF65-F5344CB8AC3E}">
        <p14:creationId xmlns:p14="http://schemas.microsoft.com/office/powerpoint/2010/main" val="11068054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1052287" y="187627"/>
            <a:ext cx="106026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6">
                    <a:lumMod val="50000"/>
                  </a:schemeClr>
                </a:solidFill>
                <a:latin typeface="Arial" panose="020B0604020202020204" pitchFamily="34" charset="0"/>
                <a:cs typeface="Arial" panose="020B0604020202020204" pitchFamily="34" charset="0"/>
              </a:rPr>
              <a:t>SMART AGRICULTURE DAL 4.0 AL 5.0</a:t>
            </a:r>
          </a:p>
        </p:txBody>
      </p:sp>
      <p:sp>
        <p:nvSpPr>
          <p:cNvPr id="14" name="Rettangolo 13"/>
          <p:cNvSpPr/>
          <p:nvPr/>
        </p:nvSpPr>
        <p:spPr>
          <a:xfrm>
            <a:off x="960552" y="4107189"/>
            <a:ext cx="7184571" cy="461665"/>
          </a:xfrm>
          <a:prstGeom prst="rect">
            <a:avLst/>
          </a:prstGeom>
        </p:spPr>
        <p:txBody>
          <a:bodyPr wrap="square">
            <a:spAutoFit/>
          </a:bodyPr>
          <a:lstStyle/>
          <a:p>
            <a:r>
              <a:rPr lang="it-IT" sz="2400" dirty="0">
                <a:solidFill>
                  <a:schemeClr val="accent6">
                    <a:lumMod val="75000"/>
                  </a:schemeClr>
                </a:solidFill>
                <a:latin typeface="Raleway"/>
              </a:rPr>
              <a:t>… e già si ci si muove verso </a:t>
            </a:r>
            <a:r>
              <a:rPr lang="it-IT" sz="2400" dirty="0" err="1">
                <a:solidFill>
                  <a:srgbClr val="0070C0"/>
                </a:solidFill>
                <a:latin typeface="Raleway"/>
                <a:hlinkClick r:id="rId5"/>
              </a:rPr>
              <a:t>Industry</a:t>
            </a:r>
            <a:r>
              <a:rPr lang="it-IT" sz="2400" dirty="0">
                <a:solidFill>
                  <a:srgbClr val="0070C0"/>
                </a:solidFill>
                <a:latin typeface="Raleway"/>
                <a:hlinkClick r:id="rId5"/>
              </a:rPr>
              <a:t> 5.0</a:t>
            </a:r>
            <a:r>
              <a:rPr lang="it-IT" sz="2400" dirty="0">
                <a:solidFill>
                  <a:srgbClr val="008000"/>
                </a:solidFill>
                <a:latin typeface="Raleway"/>
              </a:rPr>
              <a:t> </a:t>
            </a:r>
          </a:p>
        </p:txBody>
      </p:sp>
      <p:sp>
        <p:nvSpPr>
          <p:cNvPr id="7" name="CasellaDiTesto 6"/>
          <p:cNvSpPr txBox="1"/>
          <p:nvPr/>
        </p:nvSpPr>
        <p:spPr>
          <a:xfrm>
            <a:off x="758475" y="698042"/>
            <a:ext cx="11248571" cy="461665"/>
          </a:xfrm>
          <a:prstGeom prst="rect">
            <a:avLst/>
          </a:prstGeom>
          <a:noFill/>
        </p:spPr>
        <p:txBody>
          <a:bodyPr wrap="square" rtlCol="0">
            <a:spAutoFit/>
          </a:bodyPr>
          <a:lstStyle/>
          <a:p>
            <a:r>
              <a:rPr lang="it-IT" sz="2400" dirty="0">
                <a:solidFill>
                  <a:srgbClr val="008000"/>
                </a:solidFill>
                <a:latin typeface="Raleway"/>
              </a:rPr>
              <a:t>È passato meno di un decennio da quando si è iniziato a parlare di </a:t>
            </a:r>
            <a:r>
              <a:rPr lang="it-IT" sz="2400" dirty="0" err="1">
                <a:solidFill>
                  <a:srgbClr val="0070C0"/>
                </a:solidFill>
                <a:latin typeface="Raleway"/>
                <a:hlinkClick r:id="rId5"/>
              </a:rPr>
              <a:t>Industry</a:t>
            </a:r>
            <a:r>
              <a:rPr lang="it-IT" sz="2400" dirty="0">
                <a:solidFill>
                  <a:srgbClr val="0070C0"/>
                </a:solidFill>
                <a:latin typeface="Raleway"/>
                <a:hlinkClick r:id="rId5"/>
              </a:rPr>
              <a:t> 4.0</a:t>
            </a:r>
            <a:r>
              <a:rPr lang="it-IT" sz="2400" dirty="0">
                <a:solidFill>
                  <a:srgbClr val="0070C0"/>
                </a:solidFill>
                <a:latin typeface="Raleway"/>
              </a:rPr>
              <a:t>…</a:t>
            </a:r>
            <a:endParaRPr lang="it-IT" dirty="0"/>
          </a:p>
        </p:txBody>
      </p:sp>
      <p:sp>
        <p:nvSpPr>
          <p:cNvPr id="10" name="CasellaDiTesto 9"/>
          <p:cNvSpPr txBox="1"/>
          <p:nvPr/>
        </p:nvSpPr>
        <p:spPr>
          <a:xfrm>
            <a:off x="1398206" y="1103000"/>
            <a:ext cx="10000343" cy="965970"/>
          </a:xfrm>
          <a:prstGeom prst="rect">
            <a:avLst/>
          </a:prstGeom>
          <a:noFill/>
        </p:spPr>
        <p:txBody>
          <a:bodyPr wrap="square" rtlCol="0">
            <a:spAutoFit/>
          </a:bodyPr>
          <a:lstStyle/>
          <a:p>
            <a:pPr algn="ctr">
              <a:lnSpc>
                <a:spcPct val="150000"/>
              </a:lnSpc>
            </a:pPr>
            <a:r>
              <a:rPr lang="it-IT" sz="2000" i="1" dirty="0">
                <a:solidFill>
                  <a:srgbClr val="3333FF"/>
                </a:solidFill>
                <a:latin typeface="Raleway"/>
              </a:rPr>
              <a:t>che enfatizza la trasformazione delle fabbriche in strutture intelligenti abilitate a </a:t>
            </a:r>
            <a:r>
              <a:rPr lang="it-IT" sz="2000" i="1" dirty="0" err="1">
                <a:solidFill>
                  <a:srgbClr val="3333FF"/>
                </a:solidFill>
                <a:latin typeface="Raleway"/>
              </a:rPr>
              <a:t>IoT</a:t>
            </a:r>
            <a:r>
              <a:rPr lang="it-IT" sz="2000" i="1" dirty="0">
                <a:solidFill>
                  <a:srgbClr val="3333FF"/>
                </a:solidFill>
                <a:latin typeface="Raleway"/>
              </a:rPr>
              <a:t> che utilizzano l’elaborazione cognitiva e l’interconnessione tramite i server </a:t>
            </a:r>
            <a:r>
              <a:rPr lang="it-IT" sz="2000" i="1" dirty="0" err="1">
                <a:solidFill>
                  <a:srgbClr val="3333FF"/>
                </a:solidFill>
                <a:latin typeface="Raleway"/>
              </a:rPr>
              <a:t>cloud</a:t>
            </a:r>
            <a:r>
              <a:rPr lang="it-IT" sz="2000" i="1" dirty="0">
                <a:solidFill>
                  <a:srgbClr val="3333FF"/>
                </a:solidFill>
                <a:latin typeface="Raleway"/>
              </a:rPr>
              <a:t>,</a:t>
            </a:r>
            <a:endParaRPr lang="it-IT" sz="1600" i="1" dirty="0">
              <a:solidFill>
                <a:srgbClr val="3333FF"/>
              </a:solidFill>
            </a:endParaRPr>
          </a:p>
        </p:txBody>
      </p:sp>
      <p:pic>
        <p:nvPicPr>
          <p:cNvPr id="17" name="Immagine 16"/>
          <p:cNvPicPr>
            <a:picLocks noChangeAspect="1"/>
          </p:cNvPicPr>
          <p:nvPr/>
        </p:nvPicPr>
        <p:blipFill>
          <a:blip r:embed="rId6"/>
          <a:stretch>
            <a:fillRect/>
          </a:stretch>
        </p:blipFill>
        <p:spPr>
          <a:xfrm>
            <a:off x="3981087" y="2123510"/>
            <a:ext cx="4834579" cy="1905097"/>
          </a:xfrm>
          <a:prstGeom prst="rect">
            <a:avLst/>
          </a:prstGeom>
        </p:spPr>
      </p:pic>
      <p:sp>
        <p:nvSpPr>
          <p:cNvPr id="19" name="CasellaDiTesto 18"/>
          <p:cNvSpPr txBox="1"/>
          <p:nvPr/>
        </p:nvSpPr>
        <p:spPr>
          <a:xfrm>
            <a:off x="3751091" y="4495860"/>
            <a:ext cx="5772954" cy="958660"/>
          </a:xfrm>
          <a:prstGeom prst="rect">
            <a:avLst/>
          </a:prstGeom>
          <a:noFill/>
        </p:spPr>
        <p:txBody>
          <a:bodyPr wrap="square" rtlCol="0">
            <a:spAutoFit/>
          </a:bodyPr>
          <a:lstStyle/>
          <a:p>
            <a:pPr>
              <a:lnSpc>
                <a:spcPct val="150000"/>
              </a:lnSpc>
            </a:pPr>
            <a:r>
              <a:rPr lang="it-IT" sz="2000" i="1" dirty="0">
                <a:solidFill>
                  <a:srgbClr val="3333FF"/>
                </a:solidFill>
                <a:latin typeface="Raleway"/>
              </a:rPr>
              <a:t>che si concentra sul ritorno delle mani e delle menti umane nel contesto industriale</a:t>
            </a:r>
          </a:p>
        </p:txBody>
      </p:sp>
      <p:pic>
        <p:nvPicPr>
          <p:cNvPr id="18" name="Immagine 17"/>
          <p:cNvPicPr>
            <a:picLocks noChangeAspect="1"/>
          </p:cNvPicPr>
          <p:nvPr/>
        </p:nvPicPr>
        <p:blipFill>
          <a:blip r:embed="rId7"/>
          <a:stretch>
            <a:fillRect/>
          </a:stretch>
        </p:blipFill>
        <p:spPr>
          <a:xfrm>
            <a:off x="9477828" y="4862450"/>
            <a:ext cx="2529217" cy="1422684"/>
          </a:xfrm>
          <a:prstGeom prst="rect">
            <a:avLst/>
          </a:prstGeom>
        </p:spPr>
      </p:pic>
      <p:pic>
        <p:nvPicPr>
          <p:cNvPr id="20" name="Immagine 19"/>
          <p:cNvPicPr>
            <a:picLocks noChangeAspect="1"/>
          </p:cNvPicPr>
          <p:nvPr/>
        </p:nvPicPr>
        <p:blipFill>
          <a:blip r:embed="rId8"/>
          <a:stretch>
            <a:fillRect/>
          </a:stretch>
        </p:blipFill>
        <p:spPr>
          <a:xfrm>
            <a:off x="960552" y="4937803"/>
            <a:ext cx="2518343" cy="1311275"/>
          </a:xfrm>
          <a:prstGeom prst="rect">
            <a:avLst/>
          </a:prstGeom>
        </p:spPr>
      </p:pic>
    </p:spTree>
    <p:extLst>
      <p:ext uri="{BB962C8B-B14F-4D97-AF65-F5344CB8AC3E}">
        <p14:creationId xmlns:p14="http://schemas.microsoft.com/office/powerpoint/2010/main" val="15513073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1052287" y="187627"/>
            <a:ext cx="106026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1">
                    <a:lumMod val="75000"/>
                  </a:schemeClr>
                </a:solidFill>
                <a:latin typeface="Arial" panose="020B0604020202020204" pitchFamily="34" charset="0"/>
                <a:cs typeface="Arial" panose="020B0604020202020204" pitchFamily="34" charset="0"/>
              </a:rPr>
              <a:t>SMART AGRICULTURE DAL 4.0 AL 5.0</a:t>
            </a:r>
          </a:p>
        </p:txBody>
      </p:sp>
      <p:sp>
        <p:nvSpPr>
          <p:cNvPr id="7" name="CasellaDiTesto 6"/>
          <p:cNvSpPr txBox="1"/>
          <p:nvPr/>
        </p:nvSpPr>
        <p:spPr>
          <a:xfrm>
            <a:off x="789709" y="684130"/>
            <a:ext cx="11248571" cy="1938992"/>
          </a:xfrm>
          <a:prstGeom prst="rect">
            <a:avLst/>
          </a:prstGeom>
          <a:noFill/>
        </p:spPr>
        <p:txBody>
          <a:bodyPr wrap="square" rtlCol="0">
            <a:spAutoFit/>
          </a:bodyPr>
          <a:lstStyle/>
          <a:p>
            <a:pPr algn="ctr"/>
            <a:r>
              <a:rPr lang="it-IT" sz="2400" dirty="0">
                <a:solidFill>
                  <a:srgbClr val="008000"/>
                </a:solidFill>
                <a:latin typeface="Raleway"/>
              </a:rPr>
              <a:t>Sviluppo di sistemi integrati con capacità di autoapprendimento per il raggiungimento di un elevato grado di autonomia nelle sue funzioni.</a:t>
            </a:r>
          </a:p>
          <a:p>
            <a:pPr algn="ctr"/>
            <a:r>
              <a:rPr lang="it-IT" sz="2400" dirty="0">
                <a:solidFill>
                  <a:srgbClr val="008000"/>
                </a:solidFill>
                <a:latin typeface="Raleway"/>
              </a:rPr>
              <a:t>Ad esempio, il riconoscimento automatico della rotta e il tracciamento dei confini operativi (buona parte già nei progetti degli attuali robot), guida autonoma in sicurezza, etc.</a:t>
            </a:r>
          </a:p>
        </p:txBody>
      </p:sp>
      <p:sp>
        <p:nvSpPr>
          <p:cNvPr id="2" name="CasellaDiTesto 1"/>
          <p:cNvSpPr txBox="1"/>
          <p:nvPr/>
        </p:nvSpPr>
        <p:spPr>
          <a:xfrm>
            <a:off x="1349828" y="4930091"/>
            <a:ext cx="10305143" cy="1200329"/>
          </a:xfrm>
          <a:prstGeom prst="rect">
            <a:avLst/>
          </a:prstGeom>
          <a:noFill/>
        </p:spPr>
        <p:txBody>
          <a:bodyPr wrap="square" rtlCol="0">
            <a:spAutoFit/>
          </a:bodyPr>
          <a:lstStyle/>
          <a:p>
            <a:pPr algn="ctr"/>
            <a:r>
              <a:rPr lang="it-IT" sz="2400" b="1" dirty="0" err="1">
                <a:solidFill>
                  <a:schemeClr val="accent6">
                    <a:lumMod val="50000"/>
                  </a:schemeClr>
                </a:solidFill>
              </a:rPr>
              <a:t>Swarm-robotics</a:t>
            </a:r>
            <a:r>
              <a:rPr lang="it-IT" sz="2400" b="1" dirty="0">
                <a:solidFill>
                  <a:schemeClr val="accent6">
                    <a:lumMod val="50000"/>
                  </a:schemeClr>
                </a:solidFill>
              </a:rPr>
              <a:t> (Sciame di robot): collaborazione tra più </a:t>
            </a:r>
            <a:r>
              <a:rPr lang="it-IT" sz="2400" b="1" dirty="0" err="1">
                <a:solidFill>
                  <a:schemeClr val="accent6">
                    <a:lumMod val="50000"/>
                  </a:schemeClr>
                </a:solidFill>
              </a:rPr>
              <a:t>rover</a:t>
            </a:r>
            <a:r>
              <a:rPr lang="it-IT" sz="2400" b="1" dirty="0">
                <a:solidFill>
                  <a:schemeClr val="accent6">
                    <a:lumMod val="50000"/>
                  </a:schemeClr>
                </a:solidFill>
              </a:rPr>
              <a:t> di terra, piccoli droni aerei con ruoli specializzati e altri veicoli agricoli che  «parlano» e collaborano tra loro e con l’uomo mentre sono in costante comunicazione.</a:t>
            </a:r>
          </a:p>
        </p:txBody>
      </p:sp>
      <p:pic>
        <p:nvPicPr>
          <p:cNvPr id="3" name="Immagine 2"/>
          <p:cNvPicPr>
            <a:picLocks noChangeAspect="1"/>
          </p:cNvPicPr>
          <p:nvPr/>
        </p:nvPicPr>
        <p:blipFill>
          <a:blip r:embed="rId5"/>
          <a:stretch>
            <a:fillRect/>
          </a:stretch>
        </p:blipFill>
        <p:spPr>
          <a:xfrm>
            <a:off x="1323028" y="2526793"/>
            <a:ext cx="3600000" cy="2409961"/>
          </a:xfrm>
          <a:prstGeom prst="rect">
            <a:avLst/>
          </a:prstGeom>
        </p:spPr>
      </p:pic>
      <p:pic>
        <p:nvPicPr>
          <p:cNvPr id="21" name="Immagine 20"/>
          <p:cNvPicPr>
            <a:picLocks noChangeAspect="1"/>
          </p:cNvPicPr>
          <p:nvPr/>
        </p:nvPicPr>
        <p:blipFill>
          <a:blip r:embed="rId6"/>
          <a:stretch>
            <a:fillRect/>
          </a:stretch>
        </p:blipFill>
        <p:spPr>
          <a:xfrm>
            <a:off x="7698859" y="2248510"/>
            <a:ext cx="3938180" cy="2671661"/>
          </a:xfrm>
          <a:prstGeom prst="rect">
            <a:avLst/>
          </a:prstGeom>
        </p:spPr>
      </p:pic>
      <p:pic>
        <p:nvPicPr>
          <p:cNvPr id="10" name="Immagine 9">
            <a:extLst>
              <a:ext uri="{FF2B5EF4-FFF2-40B4-BE49-F238E27FC236}">
                <a16:creationId xmlns:a16="http://schemas.microsoft.com/office/drawing/2014/main" id="{1BDA5828-8D2D-4726-973F-DAACCFB92E5E}"/>
              </a:ext>
            </a:extLst>
          </p:cNvPr>
          <p:cNvPicPr>
            <a:picLocks noChangeAspect="1"/>
          </p:cNvPicPr>
          <p:nvPr/>
        </p:nvPicPr>
        <p:blipFill>
          <a:blip r:embed="rId5"/>
          <a:stretch>
            <a:fillRect/>
          </a:stretch>
        </p:blipFill>
        <p:spPr>
          <a:xfrm>
            <a:off x="1340960" y="2536713"/>
            <a:ext cx="3600000" cy="2409961"/>
          </a:xfrm>
          <a:prstGeom prst="rect">
            <a:avLst/>
          </a:prstGeom>
        </p:spPr>
      </p:pic>
      <p:pic>
        <p:nvPicPr>
          <p:cNvPr id="11" name="Immagine 10">
            <a:extLst>
              <a:ext uri="{FF2B5EF4-FFF2-40B4-BE49-F238E27FC236}">
                <a16:creationId xmlns:a16="http://schemas.microsoft.com/office/drawing/2014/main" id="{965C8A2E-1F5D-413E-9460-F88CE5B3CA42}"/>
              </a:ext>
            </a:extLst>
          </p:cNvPr>
          <p:cNvPicPr>
            <a:picLocks noChangeAspect="1"/>
          </p:cNvPicPr>
          <p:nvPr/>
        </p:nvPicPr>
        <p:blipFill>
          <a:blip r:embed="rId6"/>
          <a:stretch>
            <a:fillRect/>
          </a:stretch>
        </p:blipFill>
        <p:spPr>
          <a:xfrm>
            <a:off x="7716791" y="2401305"/>
            <a:ext cx="3938180" cy="2671661"/>
          </a:xfrm>
          <a:prstGeom prst="rect">
            <a:avLst/>
          </a:prstGeom>
        </p:spPr>
      </p:pic>
    </p:spTree>
    <p:extLst>
      <p:ext uri="{BB962C8B-B14F-4D97-AF65-F5344CB8AC3E}">
        <p14:creationId xmlns:p14="http://schemas.microsoft.com/office/powerpoint/2010/main" val="37993595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rotWithShape="1">
          <a:blip r:embed="rId5"/>
          <a:srcRect t="12519"/>
          <a:stretch/>
        </p:blipFill>
        <p:spPr>
          <a:xfrm>
            <a:off x="5573347" y="1632399"/>
            <a:ext cx="6444447" cy="2991555"/>
          </a:xfrm>
          <a:prstGeom prst="rect">
            <a:avLst/>
          </a:prstGeom>
        </p:spPr>
      </p:pic>
      <p:sp>
        <p:nvSpPr>
          <p:cNvPr id="2" name="Rettangolo 1"/>
          <p:cNvSpPr/>
          <p:nvPr/>
        </p:nvSpPr>
        <p:spPr>
          <a:xfrm>
            <a:off x="987837" y="792174"/>
            <a:ext cx="10859278" cy="1200329"/>
          </a:xfrm>
          <a:prstGeom prst="rect">
            <a:avLst/>
          </a:prstGeom>
        </p:spPr>
        <p:txBody>
          <a:bodyPr wrap="square">
            <a:spAutoFit/>
          </a:bodyPr>
          <a:lstStyle/>
          <a:p>
            <a:pPr algn="just"/>
            <a:r>
              <a:rPr lang="en-US" altLang="en-US" sz="3600" dirty="0" err="1">
                <a:solidFill>
                  <a:srgbClr val="00B050"/>
                </a:solidFill>
              </a:rPr>
              <a:t>Nel</a:t>
            </a:r>
            <a:r>
              <a:rPr lang="en-US" altLang="en-US" sz="3600" dirty="0">
                <a:solidFill>
                  <a:srgbClr val="00B050"/>
                </a:solidFill>
              </a:rPr>
              <a:t> 2011 la Germania </a:t>
            </a:r>
            <a:r>
              <a:rPr lang="en-US" altLang="en-US" sz="3600" dirty="0" err="1">
                <a:solidFill>
                  <a:srgbClr val="00B050"/>
                </a:solidFill>
              </a:rPr>
              <a:t>intraprende</a:t>
            </a:r>
            <a:r>
              <a:rPr lang="en-US" altLang="en-US" sz="3600" dirty="0">
                <a:solidFill>
                  <a:srgbClr val="00B050"/>
                </a:solidFill>
              </a:rPr>
              <a:t> </a:t>
            </a:r>
            <a:r>
              <a:rPr lang="en-US" altLang="en-US" sz="3600" dirty="0" err="1">
                <a:solidFill>
                  <a:srgbClr val="00B050"/>
                </a:solidFill>
              </a:rPr>
              <a:t>il</a:t>
            </a:r>
            <a:r>
              <a:rPr lang="en-US" altLang="en-US" sz="3600" dirty="0">
                <a:solidFill>
                  <a:srgbClr val="00B050"/>
                </a:solidFill>
              </a:rPr>
              <a:t> primo </a:t>
            </a:r>
            <a:r>
              <a:rPr lang="en-US" altLang="en-US" sz="3600" dirty="0" err="1">
                <a:solidFill>
                  <a:srgbClr val="00B050"/>
                </a:solidFill>
              </a:rPr>
              <a:t>progetto</a:t>
            </a:r>
            <a:r>
              <a:rPr lang="en-US" altLang="en-US" sz="3600" dirty="0">
                <a:solidFill>
                  <a:srgbClr val="00B050"/>
                </a:solidFill>
              </a:rPr>
              <a:t> di </a:t>
            </a:r>
            <a:r>
              <a:rPr lang="en-US" altLang="en-US" sz="3600" dirty="0" err="1">
                <a:solidFill>
                  <a:srgbClr val="00B050"/>
                </a:solidFill>
              </a:rPr>
              <a:t>innovazione</a:t>
            </a:r>
            <a:r>
              <a:rPr lang="en-US" altLang="en-US" sz="3600" dirty="0">
                <a:solidFill>
                  <a:srgbClr val="00B050"/>
                </a:solidFill>
              </a:rPr>
              <a:t> </a:t>
            </a:r>
            <a:r>
              <a:rPr lang="en-US" altLang="en-US" sz="3600" dirty="0" err="1">
                <a:solidFill>
                  <a:srgbClr val="00B050"/>
                </a:solidFill>
              </a:rPr>
              <a:t>industriale</a:t>
            </a:r>
            <a:r>
              <a:rPr lang="en-US" altLang="en-US" sz="3600" dirty="0">
                <a:solidFill>
                  <a:srgbClr val="00B050"/>
                </a:solidFill>
              </a:rPr>
              <a:t>.</a:t>
            </a:r>
          </a:p>
        </p:txBody>
      </p:sp>
      <p:sp>
        <p:nvSpPr>
          <p:cNvPr id="9" name="Title 1"/>
          <p:cNvSpPr txBox="1">
            <a:spLocks/>
          </p:cNvSpPr>
          <p:nvPr/>
        </p:nvSpPr>
        <p:spPr bwMode="auto">
          <a:xfrm>
            <a:off x="814066" y="207399"/>
            <a:ext cx="10972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3200" b="1" dirty="0">
                <a:solidFill>
                  <a:schemeClr val="tx2">
                    <a:lumMod val="60000"/>
                    <a:lumOff val="40000"/>
                  </a:schemeClr>
                </a:solidFill>
                <a:latin typeface="Arial" panose="020B0604020202020204" pitchFamily="34" charset="0"/>
                <a:ea typeface="+mn-ea"/>
                <a:cs typeface="Arial" panose="020B0604020202020204" pitchFamily="34" charset="0"/>
              </a:rPr>
              <a:t>INDUSTRIA 4.0</a:t>
            </a:r>
          </a:p>
        </p:txBody>
      </p:sp>
      <p:sp>
        <p:nvSpPr>
          <p:cNvPr id="10" name="Rettangolo 9"/>
          <p:cNvSpPr/>
          <p:nvPr/>
        </p:nvSpPr>
        <p:spPr>
          <a:xfrm>
            <a:off x="789709" y="4594970"/>
            <a:ext cx="11255535" cy="1815882"/>
          </a:xfrm>
          <a:prstGeom prst="rect">
            <a:avLst/>
          </a:prstGeom>
        </p:spPr>
        <p:txBody>
          <a:bodyPr wrap="square">
            <a:spAutoFit/>
          </a:bodyPr>
          <a:lstStyle/>
          <a:p>
            <a:pPr algn="just"/>
            <a:r>
              <a:rPr lang="en-US" altLang="en-US" sz="2800" dirty="0">
                <a:solidFill>
                  <a:schemeClr val="accent6">
                    <a:lumMod val="50000"/>
                  </a:schemeClr>
                </a:solidFill>
              </a:rPr>
              <a:t>Il piano </a:t>
            </a:r>
            <a:r>
              <a:rPr lang="en-US" altLang="en-US" sz="2800" dirty="0" err="1">
                <a:solidFill>
                  <a:schemeClr val="accent6">
                    <a:lumMod val="50000"/>
                  </a:schemeClr>
                </a:solidFill>
              </a:rPr>
              <a:t>punta</a:t>
            </a:r>
            <a:r>
              <a:rPr lang="en-US" altLang="en-US" sz="2800" dirty="0">
                <a:solidFill>
                  <a:schemeClr val="accent6">
                    <a:lumMod val="50000"/>
                  </a:schemeClr>
                </a:solidFill>
              </a:rPr>
              <a:t> </a:t>
            </a:r>
            <a:r>
              <a:rPr lang="en-US" altLang="en-US" sz="2800" dirty="0" err="1">
                <a:solidFill>
                  <a:schemeClr val="accent6">
                    <a:lumMod val="50000"/>
                  </a:schemeClr>
                </a:solidFill>
              </a:rPr>
              <a:t>sull’interconnessione</a:t>
            </a:r>
            <a:r>
              <a:rPr lang="en-US" altLang="en-US" sz="2800" dirty="0">
                <a:solidFill>
                  <a:schemeClr val="accent6">
                    <a:lumMod val="50000"/>
                  </a:schemeClr>
                </a:solidFill>
              </a:rPr>
              <a:t> </a:t>
            </a:r>
            <a:r>
              <a:rPr lang="en-US" altLang="en-US" sz="2800" dirty="0" err="1">
                <a:solidFill>
                  <a:schemeClr val="accent6">
                    <a:lumMod val="50000"/>
                  </a:schemeClr>
                </a:solidFill>
              </a:rPr>
              <a:t>tra</a:t>
            </a:r>
            <a:r>
              <a:rPr lang="en-US" altLang="en-US" sz="2800" dirty="0">
                <a:solidFill>
                  <a:schemeClr val="accent6">
                    <a:lumMod val="50000"/>
                  </a:schemeClr>
                </a:solidFill>
              </a:rPr>
              <a:t> </a:t>
            </a:r>
            <a:r>
              <a:rPr lang="en-US" altLang="en-US" sz="2800" dirty="0" err="1">
                <a:solidFill>
                  <a:schemeClr val="accent6">
                    <a:lumMod val="50000"/>
                  </a:schemeClr>
                </a:solidFill>
              </a:rPr>
              <a:t>persone</a:t>
            </a:r>
            <a:r>
              <a:rPr lang="en-US" altLang="en-US" sz="2800" dirty="0">
                <a:solidFill>
                  <a:schemeClr val="accent6">
                    <a:lumMod val="50000"/>
                  </a:schemeClr>
                </a:solidFill>
              </a:rPr>
              <a:t>, machine e </a:t>
            </a:r>
            <a:r>
              <a:rPr lang="en-US" altLang="en-US" sz="2800" dirty="0" err="1">
                <a:solidFill>
                  <a:schemeClr val="accent6">
                    <a:lumMod val="50000"/>
                  </a:schemeClr>
                </a:solidFill>
              </a:rPr>
              <a:t>sistemi</a:t>
            </a:r>
            <a:r>
              <a:rPr lang="en-US" altLang="en-US" sz="2800" dirty="0">
                <a:solidFill>
                  <a:schemeClr val="accent6">
                    <a:lumMod val="50000"/>
                  </a:schemeClr>
                </a:solidFill>
              </a:rPr>
              <a:t> per dare </a:t>
            </a:r>
            <a:r>
              <a:rPr lang="en-US" altLang="en-US" sz="2800" dirty="0" err="1">
                <a:solidFill>
                  <a:schemeClr val="accent6">
                    <a:lumMod val="50000"/>
                  </a:schemeClr>
                </a:solidFill>
              </a:rPr>
              <a:t>nuovo</a:t>
            </a:r>
            <a:r>
              <a:rPr lang="en-US" altLang="en-US" sz="2800" dirty="0">
                <a:solidFill>
                  <a:schemeClr val="accent6">
                    <a:lumMod val="50000"/>
                  </a:schemeClr>
                </a:solidFill>
              </a:rPr>
              <a:t> </a:t>
            </a:r>
            <a:r>
              <a:rPr lang="en-US" altLang="en-US" sz="2800" dirty="0" err="1">
                <a:solidFill>
                  <a:schemeClr val="accent6">
                    <a:lumMod val="50000"/>
                  </a:schemeClr>
                </a:solidFill>
              </a:rPr>
              <a:t>slancio</a:t>
            </a:r>
            <a:r>
              <a:rPr lang="en-US" altLang="en-US" sz="2800" dirty="0">
                <a:solidFill>
                  <a:schemeClr val="accent6">
                    <a:lumMod val="50000"/>
                  </a:schemeClr>
                </a:solidFill>
              </a:rPr>
              <a:t> </a:t>
            </a:r>
            <a:r>
              <a:rPr lang="en-US" altLang="en-US" sz="2800" dirty="0" err="1">
                <a:solidFill>
                  <a:schemeClr val="accent6">
                    <a:lumMod val="50000"/>
                  </a:schemeClr>
                </a:solidFill>
              </a:rPr>
              <a:t>all’economia</a:t>
            </a:r>
            <a:r>
              <a:rPr lang="en-US" altLang="en-US" sz="2800" dirty="0">
                <a:solidFill>
                  <a:schemeClr val="accent6">
                    <a:lumMod val="50000"/>
                  </a:schemeClr>
                </a:solidFill>
              </a:rPr>
              <a:t>.</a:t>
            </a:r>
          </a:p>
          <a:p>
            <a:pPr algn="just"/>
            <a:r>
              <a:rPr lang="en-US" altLang="en-US" sz="2800" dirty="0">
                <a:solidFill>
                  <a:schemeClr val="accent6">
                    <a:lumMod val="50000"/>
                  </a:schemeClr>
                </a:solidFill>
              </a:rPr>
              <a:t>Fa </a:t>
            </a:r>
            <a:r>
              <a:rPr lang="en-US" altLang="en-US" sz="2800" dirty="0" err="1">
                <a:solidFill>
                  <a:schemeClr val="accent6">
                    <a:lumMod val="50000"/>
                  </a:schemeClr>
                </a:solidFill>
              </a:rPr>
              <a:t>uso</a:t>
            </a:r>
            <a:r>
              <a:rPr lang="en-US" altLang="en-US" sz="2800" dirty="0">
                <a:solidFill>
                  <a:schemeClr val="accent6">
                    <a:lumMod val="50000"/>
                  </a:schemeClr>
                </a:solidFill>
              </a:rPr>
              <a:t> di </a:t>
            </a:r>
            <a:r>
              <a:rPr lang="en-US" altLang="en-US" sz="2800" dirty="0" err="1">
                <a:solidFill>
                  <a:schemeClr val="accent6">
                    <a:lumMod val="50000"/>
                  </a:schemeClr>
                </a:solidFill>
              </a:rPr>
              <a:t>sistemi</a:t>
            </a:r>
            <a:r>
              <a:rPr lang="en-US" altLang="en-US" sz="2800" dirty="0">
                <a:solidFill>
                  <a:schemeClr val="accent6">
                    <a:lumMod val="50000"/>
                  </a:schemeClr>
                </a:solidFill>
              </a:rPr>
              <a:t> </a:t>
            </a:r>
            <a:r>
              <a:rPr lang="en-US" altLang="en-US" sz="2800" dirty="0" err="1">
                <a:solidFill>
                  <a:schemeClr val="accent6">
                    <a:lumMod val="50000"/>
                  </a:schemeClr>
                </a:solidFill>
              </a:rPr>
              <a:t>cibernetici</a:t>
            </a:r>
            <a:r>
              <a:rPr lang="en-US" altLang="en-US" sz="2800" dirty="0">
                <a:solidFill>
                  <a:schemeClr val="accent6">
                    <a:lumMod val="50000"/>
                  </a:schemeClr>
                </a:solidFill>
              </a:rPr>
              <a:t> (</a:t>
            </a:r>
            <a:r>
              <a:rPr lang="en-US" altLang="en-US" sz="2800" dirty="0" err="1">
                <a:solidFill>
                  <a:schemeClr val="accent6">
                    <a:lumMod val="50000"/>
                  </a:schemeClr>
                </a:solidFill>
              </a:rPr>
              <a:t>nati</a:t>
            </a:r>
            <a:r>
              <a:rPr lang="en-US" altLang="en-US" sz="2800" dirty="0">
                <a:solidFill>
                  <a:schemeClr val="accent6">
                    <a:lumMod val="50000"/>
                  </a:schemeClr>
                </a:solidFill>
              </a:rPr>
              <a:t> </a:t>
            </a:r>
            <a:r>
              <a:rPr lang="en-US" altLang="en-US" sz="2800" dirty="0" err="1">
                <a:solidFill>
                  <a:schemeClr val="accent6">
                    <a:lumMod val="50000"/>
                  </a:schemeClr>
                </a:solidFill>
              </a:rPr>
              <a:t>ufficialmente</a:t>
            </a:r>
            <a:r>
              <a:rPr lang="en-US" altLang="en-US" sz="2800" dirty="0">
                <a:solidFill>
                  <a:schemeClr val="accent6">
                    <a:lumMod val="50000"/>
                  </a:schemeClr>
                </a:solidFill>
              </a:rPr>
              <a:t> </a:t>
            </a:r>
            <a:r>
              <a:rPr lang="en-US" altLang="en-US" sz="2800" dirty="0" err="1">
                <a:solidFill>
                  <a:schemeClr val="accent6">
                    <a:lumMod val="50000"/>
                  </a:schemeClr>
                </a:solidFill>
              </a:rPr>
              <a:t>nel</a:t>
            </a:r>
            <a:r>
              <a:rPr lang="en-US" altLang="en-US" sz="2800" dirty="0">
                <a:solidFill>
                  <a:schemeClr val="accent6">
                    <a:lumMod val="50000"/>
                  </a:schemeClr>
                </a:solidFill>
              </a:rPr>
              <a:t> 1948 ma solo </a:t>
            </a:r>
            <a:r>
              <a:rPr lang="en-US" altLang="en-US" sz="2800" dirty="0" err="1">
                <a:solidFill>
                  <a:schemeClr val="accent6">
                    <a:lumMod val="50000"/>
                  </a:schemeClr>
                </a:solidFill>
              </a:rPr>
              <a:t>oggi</a:t>
            </a:r>
            <a:r>
              <a:rPr lang="en-US" altLang="en-US" sz="2800" dirty="0">
                <a:solidFill>
                  <a:schemeClr val="accent6">
                    <a:lumMod val="50000"/>
                  </a:schemeClr>
                </a:solidFill>
              </a:rPr>
              <a:t> </a:t>
            </a:r>
            <a:r>
              <a:rPr lang="en-US" altLang="en-US" sz="2800" dirty="0" err="1">
                <a:solidFill>
                  <a:schemeClr val="accent6">
                    <a:lumMod val="50000"/>
                  </a:schemeClr>
                </a:solidFill>
              </a:rPr>
              <a:t>realmente</a:t>
            </a:r>
            <a:r>
              <a:rPr lang="en-US" altLang="en-US" sz="2800" dirty="0">
                <a:solidFill>
                  <a:schemeClr val="accent6">
                    <a:lumMod val="50000"/>
                  </a:schemeClr>
                </a:solidFill>
              </a:rPr>
              <a:t> </a:t>
            </a:r>
            <a:r>
              <a:rPr lang="en-US" altLang="en-US" sz="2800" dirty="0" err="1">
                <a:solidFill>
                  <a:schemeClr val="accent6">
                    <a:lumMod val="50000"/>
                  </a:schemeClr>
                </a:solidFill>
              </a:rPr>
              <a:t>utilizzati</a:t>
            </a:r>
            <a:r>
              <a:rPr lang="en-US" altLang="en-US" sz="2800" dirty="0">
                <a:solidFill>
                  <a:schemeClr val="accent6">
                    <a:lumMod val="50000"/>
                  </a:schemeClr>
                </a:solidFill>
              </a:rPr>
              <a:t>).</a:t>
            </a:r>
          </a:p>
        </p:txBody>
      </p:sp>
      <p:sp>
        <p:nvSpPr>
          <p:cNvPr id="3" name="CasellaDiTesto 2"/>
          <p:cNvSpPr txBox="1"/>
          <p:nvPr/>
        </p:nvSpPr>
        <p:spPr>
          <a:xfrm>
            <a:off x="1134159" y="2574352"/>
            <a:ext cx="4052711" cy="1241777"/>
          </a:xfrm>
          <a:prstGeom prst="rect">
            <a:avLst/>
          </a:prstGeom>
          <a:noFill/>
        </p:spPr>
        <p:txBody>
          <a:bodyPr wrap="square" rtlCol="0">
            <a:spAutoFit/>
          </a:bodyPr>
          <a:lstStyle/>
          <a:p>
            <a:pPr lvl="0" algn="ctr"/>
            <a:r>
              <a:rPr lang="en-US" altLang="en-US" sz="3600" dirty="0">
                <a:solidFill>
                  <a:schemeClr val="tx2">
                    <a:lumMod val="60000"/>
                    <a:lumOff val="40000"/>
                  </a:schemeClr>
                </a:solidFill>
              </a:rPr>
              <a:t>Lo </a:t>
            </a:r>
            <a:r>
              <a:rPr lang="en-US" altLang="en-US" sz="3600" dirty="0" err="1">
                <a:solidFill>
                  <a:schemeClr val="tx2">
                    <a:lumMod val="60000"/>
                    <a:lumOff val="40000"/>
                  </a:schemeClr>
                </a:solidFill>
              </a:rPr>
              <a:t>chiama</a:t>
            </a:r>
            <a:r>
              <a:rPr lang="en-US" altLang="en-US" sz="3600" dirty="0">
                <a:solidFill>
                  <a:schemeClr val="tx2">
                    <a:lumMod val="60000"/>
                    <a:lumOff val="40000"/>
                  </a:schemeClr>
                </a:solidFill>
              </a:rPr>
              <a:t> </a:t>
            </a:r>
          </a:p>
          <a:p>
            <a:pPr lvl="0" algn="ctr"/>
            <a:r>
              <a:rPr lang="en-US" altLang="en-US" sz="3600" dirty="0">
                <a:solidFill>
                  <a:schemeClr val="tx2">
                    <a:lumMod val="60000"/>
                    <a:lumOff val="40000"/>
                  </a:schemeClr>
                </a:solidFill>
              </a:rPr>
              <a:t>“Industrie 4.0”</a:t>
            </a:r>
          </a:p>
        </p:txBody>
      </p:sp>
    </p:spTree>
    <p:extLst>
      <p:ext uri="{BB962C8B-B14F-4D97-AF65-F5344CB8AC3E}">
        <p14:creationId xmlns:p14="http://schemas.microsoft.com/office/powerpoint/2010/main" val="25653207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1052287" y="159277"/>
            <a:ext cx="106026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lang="it-IT" altLang="it-IT" sz="2800" b="1" dirty="0">
                <a:solidFill>
                  <a:schemeClr val="accent1">
                    <a:lumMod val="75000"/>
                  </a:schemeClr>
                </a:solidFill>
                <a:latin typeface="Arial" panose="020B0604020202020204" pitchFamily="34" charset="0"/>
                <a:cs typeface="Arial" panose="020B0604020202020204" pitchFamily="34" charset="0"/>
              </a:rPr>
              <a:t>SMART AGRICULTURE DAL 4.0 AL 5.0</a:t>
            </a:r>
          </a:p>
        </p:txBody>
      </p:sp>
      <p:sp>
        <p:nvSpPr>
          <p:cNvPr id="10" name="Rettangolo 9"/>
          <p:cNvSpPr/>
          <p:nvPr/>
        </p:nvSpPr>
        <p:spPr>
          <a:xfrm>
            <a:off x="4981397" y="699463"/>
            <a:ext cx="6945867" cy="2308324"/>
          </a:xfrm>
          <a:prstGeom prst="rect">
            <a:avLst/>
          </a:prstGeom>
        </p:spPr>
        <p:txBody>
          <a:bodyPr wrap="square">
            <a:spAutoFit/>
          </a:bodyPr>
          <a:lstStyle/>
          <a:p>
            <a:pPr marL="342900" indent="-342900" algn="just">
              <a:buFont typeface="Arial" panose="020B0604020202020204" pitchFamily="34" charset="0"/>
              <a:buChar char="•"/>
            </a:pPr>
            <a:r>
              <a:rPr lang="it-IT" sz="2400" dirty="0">
                <a:solidFill>
                  <a:srgbClr val="008000"/>
                </a:solidFill>
                <a:latin typeface="Raleway-Regular"/>
              </a:rPr>
              <a:t>Mentre i robot sono eccellenti per la produzione di prodotti standard in processi standardizzati in un volume di produzione elevato, la </a:t>
            </a:r>
            <a:r>
              <a:rPr lang="it-IT" sz="2400" dirty="0">
                <a:solidFill>
                  <a:srgbClr val="008000"/>
                </a:solidFill>
                <a:latin typeface="Raleway-Bold"/>
              </a:rPr>
              <a:t>personalizzazione di ogni singolo prodotto </a:t>
            </a:r>
            <a:r>
              <a:rPr lang="it-IT" sz="2400" dirty="0">
                <a:solidFill>
                  <a:srgbClr val="008000"/>
                </a:solidFill>
                <a:latin typeface="Raleway-Regular"/>
              </a:rPr>
              <a:t>può rappresentare una sfida nei casi in cui i robot necessitano di una «guida&gt;.</a:t>
            </a:r>
          </a:p>
        </p:txBody>
      </p:sp>
      <p:sp>
        <p:nvSpPr>
          <p:cNvPr id="11" name="Rettangolo 10"/>
          <p:cNvSpPr/>
          <p:nvPr/>
        </p:nvSpPr>
        <p:spPr>
          <a:xfrm>
            <a:off x="921300" y="4009020"/>
            <a:ext cx="7231956" cy="2308324"/>
          </a:xfrm>
          <a:prstGeom prst="rect">
            <a:avLst/>
          </a:prstGeom>
        </p:spPr>
        <p:txBody>
          <a:bodyPr wrap="square">
            <a:spAutoFit/>
          </a:bodyPr>
          <a:lstStyle/>
          <a:p>
            <a:pPr marL="342900" indent="-342900">
              <a:buFont typeface="Arial" panose="020B0604020202020204" pitchFamily="34" charset="0"/>
              <a:buChar char="•"/>
            </a:pPr>
            <a:r>
              <a:rPr lang="it-IT" sz="2400" dirty="0">
                <a:solidFill>
                  <a:schemeClr val="accent6">
                    <a:lumMod val="75000"/>
                  </a:schemeClr>
                </a:solidFill>
                <a:latin typeface="Raleway-Regular"/>
              </a:rPr>
              <a:t>Nei processi di produzione, l’automazione può essere sfruttata al massimo potenziale solo quando c’è una scintilla di creatività umana che influenza i processi: I robot collaborativi o “</a:t>
            </a:r>
            <a:r>
              <a:rPr lang="it-IT" sz="2400" dirty="0" err="1">
                <a:solidFill>
                  <a:schemeClr val="accent6">
                    <a:lumMod val="75000"/>
                  </a:schemeClr>
                </a:solidFill>
                <a:latin typeface="Raleway-Regular"/>
              </a:rPr>
              <a:t>cobots</a:t>
            </a:r>
            <a:r>
              <a:rPr lang="it-IT" sz="2400" dirty="0">
                <a:solidFill>
                  <a:schemeClr val="accent6">
                    <a:lumMod val="75000"/>
                  </a:schemeClr>
                </a:solidFill>
                <a:latin typeface="Raleway-Regular"/>
              </a:rPr>
              <a:t>“, infatti, funzionano in sincronia con le persone.</a:t>
            </a:r>
            <a:endParaRPr lang="it-IT" sz="2400" dirty="0">
              <a:solidFill>
                <a:schemeClr val="accent6">
                  <a:lumMod val="75000"/>
                </a:schemeClr>
              </a:solidFill>
            </a:endParaRPr>
          </a:p>
        </p:txBody>
      </p:sp>
      <p:sp>
        <p:nvSpPr>
          <p:cNvPr id="4" name="Rettangolo 3"/>
          <p:cNvSpPr/>
          <p:nvPr/>
        </p:nvSpPr>
        <p:spPr>
          <a:xfrm>
            <a:off x="1052287" y="3098597"/>
            <a:ext cx="10140121" cy="830997"/>
          </a:xfrm>
          <a:prstGeom prst="rect">
            <a:avLst/>
          </a:prstGeom>
        </p:spPr>
        <p:txBody>
          <a:bodyPr wrap="square">
            <a:spAutoFit/>
          </a:bodyPr>
          <a:lstStyle/>
          <a:p>
            <a:pPr algn="ctr"/>
            <a:r>
              <a:rPr lang="it-IT" sz="2400" b="1" dirty="0">
                <a:solidFill>
                  <a:schemeClr val="accent1">
                    <a:lumMod val="75000"/>
                  </a:schemeClr>
                </a:solidFill>
                <a:latin typeface="Raleway-Regular"/>
              </a:rPr>
              <a:t>Quindi, è fondamentale mantenere il contatto umano all’interno dei processi di produzione.</a:t>
            </a:r>
            <a:endParaRPr lang="it-IT" sz="2400" b="1" dirty="0">
              <a:solidFill>
                <a:schemeClr val="accent1">
                  <a:lumMod val="75000"/>
                </a:schemeClr>
              </a:solidFill>
            </a:endParaRPr>
          </a:p>
        </p:txBody>
      </p:sp>
      <p:pic>
        <p:nvPicPr>
          <p:cNvPr id="5" name="Immagine 4"/>
          <p:cNvPicPr>
            <a:picLocks noChangeAspect="1"/>
          </p:cNvPicPr>
          <p:nvPr/>
        </p:nvPicPr>
        <p:blipFill>
          <a:blip r:embed="rId5"/>
          <a:stretch>
            <a:fillRect/>
          </a:stretch>
        </p:blipFill>
        <p:spPr>
          <a:xfrm>
            <a:off x="8284847" y="3907886"/>
            <a:ext cx="3642417" cy="2306864"/>
          </a:xfrm>
          <a:prstGeom prst="rect">
            <a:avLst/>
          </a:prstGeom>
        </p:spPr>
      </p:pic>
      <p:pic>
        <p:nvPicPr>
          <p:cNvPr id="6" name="Immagine 5"/>
          <p:cNvPicPr>
            <a:picLocks noChangeAspect="1"/>
          </p:cNvPicPr>
          <p:nvPr/>
        </p:nvPicPr>
        <p:blipFill>
          <a:blip r:embed="rId6"/>
          <a:stretch>
            <a:fillRect/>
          </a:stretch>
        </p:blipFill>
        <p:spPr>
          <a:xfrm>
            <a:off x="829944" y="800673"/>
            <a:ext cx="3838925" cy="2159226"/>
          </a:xfrm>
          <a:prstGeom prst="rect">
            <a:avLst/>
          </a:prstGeom>
        </p:spPr>
      </p:pic>
    </p:spTree>
    <p:extLst>
      <p:ext uri="{BB962C8B-B14F-4D97-AF65-F5344CB8AC3E}">
        <p14:creationId xmlns:p14="http://schemas.microsoft.com/office/powerpoint/2010/main" val="21598841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5D4AD227-5234-4ACB-A8E7-CB2E5FCEA961}"/>
              </a:ext>
            </a:extLst>
          </p:cNvPr>
          <p:cNvPicPr>
            <a:picLocks noChangeAspect="1"/>
          </p:cNvPicPr>
          <p:nvPr/>
        </p:nvPicPr>
        <p:blipFill>
          <a:blip r:embed="rId5"/>
          <a:stretch>
            <a:fillRect/>
          </a:stretch>
        </p:blipFill>
        <p:spPr>
          <a:xfrm>
            <a:off x="1061762" y="539245"/>
            <a:ext cx="10754276" cy="5779509"/>
          </a:xfrm>
          <a:prstGeom prst="rect">
            <a:avLst/>
          </a:prstGeom>
        </p:spPr>
      </p:pic>
      <p:sp>
        <p:nvSpPr>
          <p:cNvPr id="14" name="Titolo 1">
            <a:extLst>
              <a:ext uri="{FF2B5EF4-FFF2-40B4-BE49-F238E27FC236}">
                <a16:creationId xmlns:a16="http://schemas.microsoft.com/office/drawing/2014/main" id="{42E40D01-173A-418D-B78D-C2D28750439C}"/>
              </a:ext>
            </a:extLst>
          </p:cNvPr>
          <p:cNvSpPr txBox="1">
            <a:spLocks/>
          </p:cNvSpPr>
          <p:nvPr/>
        </p:nvSpPr>
        <p:spPr bwMode="auto">
          <a:xfrm>
            <a:off x="4983483" y="43753"/>
            <a:ext cx="59797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algn="l" eaLnBrk="1" hangingPunct="1">
              <a:defRPr/>
            </a:pPr>
            <a:r>
              <a:rPr lang="it-IT" altLang="it-IT" sz="2800" b="1" dirty="0">
                <a:solidFill>
                  <a:srgbClr val="F79646">
                    <a:lumMod val="50000"/>
                  </a:srgbClr>
                </a:solidFill>
                <a:latin typeface="Arial" panose="020B0604020202020204" pitchFamily="34" charset="0"/>
                <a:cs typeface="Arial" panose="020B0604020202020204" pitchFamily="34" charset="0"/>
              </a:rPr>
              <a:t>PROGETTO PON SMART FARM:</a:t>
            </a:r>
          </a:p>
        </p:txBody>
      </p:sp>
    </p:spTree>
    <p:extLst>
      <p:ext uri="{BB962C8B-B14F-4D97-AF65-F5344CB8AC3E}">
        <p14:creationId xmlns:p14="http://schemas.microsoft.com/office/powerpoint/2010/main" val="27350421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4983483" y="43753"/>
            <a:ext cx="59797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algn="l" eaLnBrk="1" hangingPunct="1">
              <a:defRPr/>
            </a:pPr>
            <a:r>
              <a:rPr lang="it-IT" altLang="it-IT" sz="2800" b="1" dirty="0">
                <a:solidFill>
                  <a:srgbClr val="F79646">
                    <a:lumMod val="50000"/>
                  </a:srgbClr>
                </a:solidFill>
                <a:latin typeface="Arial" panose="020B0604020202020204" pitchFamily="34" charset="0"/>
                <a:cs typeface="Arial" panose="020B0604020202020204" pitchFamily="34" charset="0"/>
              </a:rPr>
              <a:t>PROGETTO PON SMART FARM:</a:t>
            </a:r>
          </a:p>
        </p:txBody>
      </p:sp>
      <p:pic>
        <p:nvPicPr>
          <p:cNvPr id="2" name="Immagine 1">
            <a:extLst>
              <a:ext uri="{FF2B5EF4-FFF2-40B4-BE49-F238E27FC236}">
                <a16:creationId xmlns:a16="http://schemas.microsoft.com/office/drawing/2014/main" id="{4EF79D8E-3DC2-49D2-BD33-48D2325BDE55}"/>
              </a:ext>
            </a:extLst>
          </p:cNvPr>
          <p:cNvPicPr>
            <a:picLocks noChangeAspect="1"/>
          </p:cNvPicPr>
          <p:nvPr/>
        </p:nvPicPr>
        <p:blipFill>
          <a:blip r:embed="rId5"/>
          <a:stretch>
            <a:fillRect/>
          </a:stretch>
        </p:blipFill>
        <p:spPr>
          <a:xfrm>
            <a:off x="1228725" y="318108"/>
            <a:ext cx="10690806" cy="6183684"/>
          </a:xfrm>
          <a:prstGeom prst="rect">
            <a:avLst/>
          </a:prstGeom>
        </p:spPr>
      </p:pic>
    </p:spTree>
    <p:extLst>
      <p:ext uri="{BB962C8B-B14F-4D97-AF65-F5344CB8AC3E}">
        <p14:creationId xmlns:p14="http://schemas.microsoft.com/office/powerpoint/2010/main" val="3005803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773433" y="91378"/>
            <a:ext cx="8449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algn="l" eaLnBrk="1" hangingPunct="1">
              <a:defRPr/>
            </a:pPr>
            <a:r>
              <a:rPr lang="it-IT" altLang="it-IT" sz="2800" b="1" dirty="0">
                <a:solidFill>
                  <a:srgbClr val="F79646">
                    <a:lumMod val="50000"/>
                  </a:srgbClr>
                </a:solidFill>
                <a:latin typeface="Arial" panose="020B0604020202020204" pitchFamily="34" charset="0"/>
                <a:cs typeface="Arial" panose="020B0604020202020204" pitchFamily="34" charset="0"/>
              </a:rPr>
              <a:t>ESEMPIO DI PROPOSTA DI COLLABORAZIONE:</a:t>
            </a:r>
          </a:p>
        </p:txBody>
      </p:sp>
      <p:pic>
        <p:nvPicPr>
          <p:cNvPr id="5" name="Immagine 4"/>
          <p:cNvPicPr>
            <a:picLocks noChangeAspect="1"/>
          </p:cNvPicPr>
          <p:nvPr/>
        </p:nvPicPr>
        <p:blipFill>
          <a:blip r:embed="rId5"/>
          <a:stretch>
            <a:fillRect/>
          </a:stretch>
        </p:blipFill>
        <p:spPr>
          <a:xfrm>
            <a:off x="881295" y="737555"/>
            <a:ext cx="11018520" cy="5326380"/>
          </a:xfrm>
          <a:prstGeom prst="rect">
            <a:avLst/>
          </a:prstGeom>
        </p:spPr>
      </p:pic>
      <p:grpSp>
        <p:nvGrpSpPr>
          <p:cNvPr id="2" name="Gruppo 1"/>
          <p:cNvGrpSpPr>
            <a:grpSpLocks noChangeAspect="1"/>
          </p:cNvGrpSpPr>
          <p:nvPr/>
        </p:nvGrpSpPr>
        <p:grpSpPr>
          <a:xfrm>
            <a:off x="9061468" y="214335"/>
            <a:ext cx="3043080" cy="318808"/>
            <a:chOff x="8364352" y="738634"/>
            <a:chExt cx="3540173" cy="370886"/>
          </a:xfrm>
        </p:grpSpPr>
        <p:pic>
          <p:nvPicPr>
            <p:cNvPr id="11" name="Immagine 10"/>
            <p:cNvPicPr>
              <a:picLocks noChangeAspect="1"/>
            </p:cNvPicPr>
            <p:nvPr/>
          </p:nvPicPr>
          <p:blipFill rotWithShape="1">
            <a:blip r:embed="rId6"/>
            <a:srcRect l="41054" t="31202" r="53518" b="65873"/>
            <a:stretch/>
          </p:blipFill>
          <p:spPr>
            <a:xfrm>
              <a:off x="9657346" y="787813"/>
              <a:ext cx="828000" cy="278163"/>
            </a:xfrm>
            <a:prstGeom prst="rect">
              <a:avLst/>
            </a:prstGeom>
          </p:spPr>
        </p:pic>
        <p:pic>
          <p:nvPicPr>
            <p:cNvPr id="12" name="Immagine 11"/>
            <p:cNvPicPr>
              <a:picLocks noChangeAspect="1"/>
            </p:cNvPicPr>
            <p:nvPr/>
          </p:nvPicPr>
          <p:blipFill rotWithShape="1">
            <a:blip r:embed="rId7"/>
            <a:srcRect l="10254" t="19732" r="11459" b="14493"/>
            <a:stretch/>
          </p:blipFill>
          <p:spPr>
            <a:xfrm>
              <a:off x="8364352" y="738634"/>
              <a:ext cx="953816" cy="360000"/>
            </a:xfrm>
            <a:prstGeom prst="rect">
              <a:avLst/>
            </a:prstGeom>
          </p:spPr>
        </p:pic>
        <p:pic>
          <p:nvPicPr>
            <p:cNvPr id="13" name="Immagine 12"/>
            <p:cNvPicPr>
              <a:picLocks noChangeAspect="1"/>
            </p:cNvPicPr>
            <p:nvPr/>
          </p:nvPicPr>
          <p:blipFill>
            <a:blip r:embed="rId8"/>
            <a:stretch>
              <a:fillRect/>
            </a:stretch>
          </p:blipFill>
          <p:spPr>
            <a:xfrm>
              <a:off x="10824525" y="749520"/>
              <a:ext cx="1080000" cy="360000"/>
            </a:xfrm>
            <a:prstGeom prst="rect">
              <a:avLst/>
            </a:prstGeom>
          </p:spPr>
        </p:pic>
      </p:grpSp>
    </p:spTree>
    <p:extLst>
      <p:ext uri="{BB962C8B-B14F-4D97-AF65-F5344CB8AC3E}">
        <p14:creationId xmlns:p14="http://schemas.microsoft.com/office/powerpoint/2010/main" val="24471761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5"/>
          <a:stretch>
            <a:fillRect/>
          </a:stretch>
        </p:blipFill>
        <p:spPr>
          <a:xfrm>
            <a:off x="1136102" y="765256"/>
            <a:ext cx="10911566" cy="5429779"/>
          </a:xfrm>
          <a:prstGeom prst="rect">
            <a:avLst/>
          </a:prstGeom>
        </p:spPr>
      </p:pic>
      <p:sp>
        <p:nvSpPr>
          <p:cNvPr id="7" name="Titolo 1"/>
          <p:cNvSpPr txBox="1">
            <a:spLocks/>
          </p:cNvSpPr>
          <p:nvPr/>
        </p:nvSpPr>
        <p:spPr bwMode="auto">
          <a:xfrm>
            <a:off x="773433" y="91378"/>
            <a:ext cx="8449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algn="l" eaLnBrk="1" hangingPunct="1">
              <a:defRPr/>
            </a:pPr>
            <a:r>
              <a:rPr lang="it-IT" altLang="it-IT" sz="2800" b="1" dirty="0">
                <a:solidFill>
                  <a:srgbClr val="F79646">
                    <a:lumMod val="50000"/>
                  </a:srgbClr>
                </a:solidFill>
                <a:latin typeface="Arial" panose="020B0604020202020204" pitchFamily="34" charset="0"/>
                <a:cs typeface="Arial" panose="020B0604020202020204" pitchFamily="34" charset="0"/>
              </a:rPr>
              <a:t>ESEMPIO DI PROPOSTA DI COLLABORAZIONE:</a:t>
            </a:r>
          </a:p>
        </p:txBody>
      </p:sp>
      <p:grpSp>
        <p:nvGrpSpPr>
          <p:cNvPr id="13" name="Gruppo 12"/>
          <p:cNvGrpSpPr>
            <a:grpSpLocks noChangeAspect="1"/>
          </p:cNvGrpSpPr>
          <p:nvPr/>
        </p:nvGrpSpPr>
        <p:grpSpPr>
          <a:xfrm>
            <a:off x="9203668" y="204013"/>
            <a:ext cx="2844000" cy="297949"/>
            <a:chOff x="8364352" y="738634"/>
            <a:chExt cx="3540173" cy="370886"/>
          </a:xfrm>
        </p:grpSpPr>
        <p:pic>
          <p:nvPicPr>
            <p:cNvPr id="14" name="Immagine 13"/>
            <p:cNvPicPr>
              <a:picLocks noChangeAspect="1"/>
            </p:cNvPicPr>
            <p:nvPr/>
          </p:nvPicPr>
          <p:blipFill rotWithShape="1">
            <a:blip r:embed="rId6"/>
            <a:srcRect l="41054" t="31202" r="53518" b="65873"/>
            <a:stretch/>
          </p:blipFill>
          <p:spPr>
            <a:xfrm>
              <a:off x="9657346" y="787813"/>
              <a:ext cx="828000" cy="278163"/>
            </a:xfrm>
            <a:prstGeom prst="rect">
              <a:avLst/>
            </a:prstGeom>
          </p:spPr>
        </p:pic>
        <p:pic>
          <p:nvPicPr>
            <p:cNvPr id="15" name="Immagine 14"/>
            <p:cNvPicPr>
              <a:picLocks noChangeAspect="1"/>
            </p:cNvPicPr>
            <p:nvPr/>
          </p:nvPicPr>
          <p:blipFill rotWithShape="1">
            <a:blip r:embed="rId7"/>
            <a:srcRect l="10254" t="19732" r="11459" b="14493"/>
            <a:stretch/>
          </p:blipFill>
          <p:spPr>
            <a:xfrm>
              <a:off x="8364352" y="738634"/>
              <a:ext cx="953816" cy="360000"/>
            </a:xfrm>
            <a:prstGeom prst="rect">
              <a:avLst/>
            </a:prstGeom>
          </p:spPr>
        </p:pic>
        <p:pic>
          <p:nvPicPr>
            <p:cNvPr id="17" name="Immagine 16"/>
            <p:cNvPicPr>
              <a:picLocks noChangeAspect="1"/>
            </p:cNvPicPr>
            <p:nvPr/>
          </p:nvPicPr>
          <p:blipFill>
            <a:blip r:embed="rId8"/>
            <a:stretch>
              <a:fillRect/>
            </a:stretch>
          </p:blipFill>
          <p:spPr>
            <a:xfrm>
              <a:off x="10824525" y="749520"/>
              <a:ext cx="1080000" cy="360000"/>
            </a:xfrm>
            <a:prstGeom prst="rect">
              <a:avLst/>
            </a:prstGeom>
          </p:spPr>
        </p:pic>
      </p:grpSp>
    </p:spTree>
    <p:extLst>
      <p:ext uri="{BB962C8B-B14F-4D97-AF65-F5344CB8AC3E}">
        <p14:creationId xmlns:p14="http://schemas.microsoft.com/office/powerpoint/2010/main" val="30226562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3" descr="Banda con marchio.jpg"/>
          <p:cNvPicPr>
            <a:picLocks noChangeAspect="1"/>
          </p:cNvPicPr>
          <p:nvPr/>
        </p:nvPicPr>
        <p:blipFill rotWithShape="1">
          <a:blip r:embed="rId2" cstate="print">
            <a:extLst>
              <a:ext uri="{28A0092B-C50C-407E-A947-70E740481C1C}">
                <a14:useLocalDpi xmlns:a14="http://schemas.microsoft.com/office/drawing/2010/main" val="0"/>
              </a:ext>
            </a:extLst>
          </a:blip>
          <a:srcRect t="20120" r="43030"/>
          <a:stretch/>
        </p:blipFill>
        <p:spPr bwMode="auto">
          <a:xfrm>
            <a:off x="12836" y="12700"/>
            <a:ext cx="781396"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532" y="6356581"/>
            <a:ext cx="11412000" cy="50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CasellaDiTesto 27"/>
          <p:cNvSpPr txBox="1"/>
          <p:nvPr/>
        </p:nvSpPr>
        <p:spPr>
          <a:xfrm>
            <a:off x="4612610" y="2724422"/>
            <a:ext cx="2012375" cy="2308324"/>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it-IT" b="1" dirty="0">
                <a:solidFill>
                  <a:srgbClr val="FFC000">
                    <a:lumMod val="75000"/>
                  </a:srgbClr>
                </a:solidFill>
                <a:latin typeface="Calibri" panose="020F0502020204030204"/>
              </a:rPr>
              <a:t>AGRONOMO</a:t>
            </a:r>
          </a:p>
          <a:p>
            <a:pPr marL="285750" indent="-285750">
              <a:buFont typeface="Arial" panose="020B0604020202020204" pitchFamily="34" charset="0"/>
              <a:buChar char="•"/>
            </a:pPr>
            <a:r>
              <a:rPr lang="it-IT" b="1" dirty="0">
                <a:solidFill>
                  <a:srgbClr val="70AD47">
                    <a:lumMod val="75000"/>
                  </a:srgbClr>
                </a:solidFill>
                <a:latin typeface="Calibri" panose="020F0502020204030204"/>
              </a:rPr>
              <a:t>TECNOLOGO</a:t>
            </a:r>
            <a:r>
              <a:rPr lang="it-IT" b="1" dirty="0">
                <a:solidFill>
                  <a:prstClr val="black"/>
                </a:solidFill>
                <a:latin typeface="Calibri" panose="020F0502020204030204"/>
              </a:rPr>
              <a:t> </a:t>
            </a:r>
            <a:r>
              <a:rPr lang="it-IT" b="1" dirty="0">
                <a:solidFill>
                  <a:srgbClr val="70AD47">
                    <a:lumMod val="75000"/>
                  </a:srgbClr>
                </a:solidFill>
                <a:latin typeface="Calibri" panose="020F0502020204030204"/>
              </a:rPr>
              <a:t>ALIMENTARE</a:t>
            </a:r>
          </a:p>
          <a:p>
            <a:pPr marL="285750" indent="-285750">
              <a:buFont typeface="Arial" panose="020B0604020202020204" pitchFamily="34" charset="0"/>
              <a:buChar char="•"/>
            </a:pPr>
            <a:r>
              <a:rPr lang="it-IT" b="1" dirty="0">
                <a:solidFill>
                  <a:srgbClr val="FFC000">
                    <a:lumMod val="75000"/>
                  </a:srgbClr>
                </a:solidFill>
                <a:latin typeface="Calibri" panose="020F0502020204030204"/>
              </a:rPr>
              <a:t>VETERINARIO</a:t>
            </a:r>
          </a:p>
          <a:p>
            <a:pPr marL="285750" indent="-285750">
              <a:buFont typeface="Arial" panose="020B0604020202020204" pitchFamily="34" charset="0"/>
              <a:buChar char="•"/>
            </a:pPr>
            <a:r>
              <a:rPr lang="it-IT" b="1" dirty="0">
                <a:solidFill>
                  <a:srgbClr val="70AD47">
                    <a:lumMod val="75000"/>
                  </a:srgbClr>
                </a:solidFill>
                <a:latin typeface="Calibri" panose="020F0502020204030204"/>
              </a:rPr>
              <a:t>MEDICO</a:t>
            </a:r>
          </a:p>
          <a:p>
            <a:pPr marL="285750" indent="-285750">
              <a:buFont typeface="Arial" panose="020B0604020202020204" pitchFamily="34" charset="0"/>
              <a:buChar char="•"/>
            </a:pPr>
            <a:r>
              <a:rPr lang="it-IT" b="1" dirty="0">
                <a:solidFill>
                  <a:srgbClr val="FFC000">
                    <a:lumMod val="75000"/>
                  </a:srgbClr>
                </a:solidFill>
                <a:latin typeface="Calibri" panose="020F0502020204030204"/>
              </a:rPr>
              <a:t>CHIMICO</a:t>
            </a:r>
          </a:p>
          <a:p>
            <a:pPr marL="285750" indent="-285750">
              <a:buFont typeface="Arial" panose="020B0604020202020204" pitchFamily="34" charset="0"/>
              <a:buChar char="•"/>
            </a:pPr>
            <a:r>
              <a:rPr lang="it-IT" b="1" dirty="0">
                <a:solidFill>
                  <a:srgbClr val="70AD47">
                    <a:lumMod val="75000"/>
                  </a:srgbClr>
                </a:solidFill>
                <a:latin typeface="Calibri" panose="020F0502020204030204"/>
              </a:rPr>
              <a:t>BIOLOGO</a:t>
            </a:r>
            <a:endParaRPr lang="it-IT" b="1" dirty="0">
              <a:solidFill>
                <a:srgbClr val="FF00FF"/>
              </a:solidFill>
              <a:latin typeface="Calibri" panose="020F0502020204030204"/>
            </a:endParaRPr>
          </a:p>
          <a:p>
            <a:pPr marL="285750" indent="-285750">
              <a:buFont typeface="Arial" panose="020B0604020202020204" pitchFamily="34" charset="0"/>
              <a:buChar char="•"/>
            </a:pPr>
            <a:r>
              <a:rPr lang="it-IT" b="1" dirty="0">
                <a:solidFill>
                  <a:srgbClr val="FFC000">
                    <a:lumMod val="75000"/>
                  </a:srgbClr>
                </a:solidFill>
                <a:latin typeface="Calibri" panose="020F0502020204030204"/>
              </a:rPr>
              <a:t>ETC</a:t>
            </a:r>
            <a:r>
              <a:rPr lang="it-IT" b="1" dirty="0">
                <a:solidFill>
                  <a:srgbClr val="FF9900"/>
                </a:solidFill>
                <a:latin typeface="Calibri" panose="020F0502020204030204"/>
              </a:rPr>
              <a:t>.</a:t>
            </a:r>
          </a:p>
        </p:txBody>
      </p:sp>
      <p:pic>
        <p:nvPicPr>
          <p:cNvPr id="32" name="Immagine 31"/>
          <p:cNvPicPr>
            <a:picLocks noChangeAspect="1"/>
          </p:cNvPicPr>
          <p:nvPr/>
        </p:nvPicPr>
        <p:blipFill rotWithShape="1">
          <a:blip r:embed="rId4"/>
          <a:srcRect l="73094" r="1573"/>
          <a:stretch/>
        </p:blipFill>
        <p:spPr>
          <a:xfrm>
            <a:off x="10980795" y="3706593"/>
            <a:ext cx="1128999" cy="2607096"/>
          </a:xfrm>
          <a:prstGeom prst="rect">
            <a:avLst/>
          </a:prstGeom>
        </p:spPr>
      </p:pic>
      <p:sp>
        <p:nvSpPr>
          <p:cNvPr id="25" name="Titolo 1"/>
          <p:cNvSpPr txBox="1">
            <a:spLocks/>
          </p:cNvSpPr>
          <p:nvPr/>
        </p:nvSpPr>
        <p:spPr bwMode="auto">
          <a:xfrm>
            <a:off x="4234379" y="112690"/>
            <a:ext cx="7979925" cy="50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60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defRPr/>
            </a:pPr>
            <a:r>
              <a:rPr lang="en-US" altLang="it-IT" sz="2800" b="1" dirty="0">
                <a:solidFill>
                  <a:srgbClr val="70AD47">
                    <a:lumMod val="75000"/>
                  </a:srgbClr>
                </a:solidFill>
                <a:latin typeface="Arial"/>
              </a:rPr>
              <a:t>CROCE DELL’INDUSTRIA/AGRICOLTURA 4.0</a:t>
            </a:r>
          </a:p>
        </p:txBody>
      </p:sp>
      <p:pic>
        <p:nvPicPr>
          <p:cNvPr id="2" name="Immagine 1"/>
          <p:cNvPicPr>
            <a:picLocks noChangeAspect="1"/>
          </p:cNvPicPr>
          <p:nvPr/>
        </p:nvPicPr>
        <p:blipFill>
          <a:blip r:embed="rId5"/>
          <a:stretch>
            <a:fillRect/>
          </a:stretch>
        </p:blipFill>
        <p:spPr>
          <a:xfrm>
            <a:off x="9561786" y="731146"/>
            <a:ext cx="2476620" cy="1393099"/>
          </a:xfrm>
          <a:prstGeom prst="rect">
            <a:avLst/>
          </a:prstGeom>
        </p:spPr>
      </p:pic>
      <p:pic>
        <p:nvPicPr>
          <p:cNvPr id="34" name="Immagine 33">
            <a:extLst>
              <a:ext uri="{FF2B5EF4-FFF2-40B4-BE49-F238E27FC236}">
                <a16:creationId xmlns:a16="http://schemas.microsoft.com/office/drawing/2014/main" id="{F22C92E2-CD6C-458E-A7C7-61CA59EB9A22}"/>
              </a:ext>
            </a:extLst>
          </p:cNvPr>
          <p:cNvPicPr>
            <a:picLocks noChangeAspect="1"/>
          </p:cNvPicPr>
          <p:nvPr/>
        </p:nvPicPr>
        <p:blipFill rotWithShape="1">
          <a:blip r:embed="rId6">
            <a:extLst>
              <a:ext uri="{28A0092B-C50C-407E-A947-70E740481C1C}">
                <a14:useLocalDpi xmlns:a14="http://schemas.microsoft.com/office/drawing/2010/main" val="0"/>
              </a:ext>
            </a:extLst>
          </a:blip>
          <a:srcRect l="11951" t="10505" r="11954" b="10909"/>
          <a:stretch/>
        </p:blipFill>
        <p:spPr bwMode="auto">
          <a:xfrm>
            <a:off x="1094872" y="218514"/>
            <a:ext cx="3102051" cy="2956127"/>
          </a:xfrm>
          <a:prstGeom prst="rect">
            <a:avLst/>
          </a:prstGeom>
          <a:noFill/>
          <a:ln>
            <a:noFill/>
          </a:ln>
          <a:extLst>
            <a:ext uri="{53640926-AAD7-44D8-BBD7-CCE9431645EC}">
              <a14:shadowObscured xmlns:a14="http://schemas.microsoft.com/office/drawing/2010/main"/>
            </a:ext>
          </a:extLst>
        </p:spPr>
      </p:pic>
      <p:sp>
        <p:nvSpPr>
          <p:cNvPr id="35" name="Segnaposto contenuto 4"/>
          <p:cNvSpPr txBox="1">
            <a:spLocks/>
          </p:cNvSpPr>
          <p:nvPr/>
        </p:nvSpPr>
        <p:spPr>
          <a:xfrm>
            <a:off x="869101" y="4568669"/>
            <a:ext cx="5926329" cy="18309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dirty="0">
                <a:solidFill>
                  <a:prstClr val="black"/>
                </a:solidFill>
                <a:latin typeface="Calibri" panose="020F0502020204030204"/>
              </a:rPr>
              <a:t>INFORMAZIONI DA ACQUISIRE</a:t>
            </a:r>
          </a:p>
          <a:p>
            <a:r>
              <a:rPr lang="it-IT" sz="1800" dirty="0">
                <a:solidFill>
                  <a:prstClr val="black"/>
                </a:solidFill>
                <a:latin typeface="Calibri" panose="020F0502020204030204"/>
              </a:rPr>
              <a:t>DOVE ACQUISIRE LE INFORMAZIONI</a:t>
            </a:r>
          </a:p>
          <a:p>
            <a:r>
              <a:rPr lang="it-IT" sz="1800" dirty="0">
                <a:solidFill>
                  <a:prstClr val="black"/>
                </a:solidFill>
                <a:latin typeface="Calibri" panose="020F0502020204030204"/>
              </a:rPr>
              <a:t>IMPADRONIRSI DELLA TECNOLOGIA E AGGIUNGERLA AL PROPRIO PORTAFOGLIO </a:t>
            </a:r>
            <a:r>
              <a:rPr lang="it-IT" sz="1800" dirty="0">
                <a:solidFill>
                  <a:prstClr val="black"/>
                </a:solidFill>
              </a:rPr>
              <a:t>CONSULENZIALE</a:t>
            </a:r>
          </a:p>
          <a:p>
            <a:r>
              <a:rPr lang="it-IT" sz="1800" dirty="0">
                <a:solidFill>
                  <a:prstClr val="black"/>
                </a:solidFill>
              </a:rPr>
              <a:t>CAPACITÀ DI FORMAZIONE</a:t>
            </a:r>
          </a:p>
          <a:p>
            <a:endParaRPr lang="it-IT" sz="1800" dirty="0">
              <a:solidFill>
                <a:prstClr val="black"/>
              </a:solidFill>
              <a:latin typeface="Calibri" panose="020F0502020204030204"/>
            </a:endParaRPr>
          </a:p>
        </p:txBody>
      </p:sp>
      <p:sp>
        <p:nvSpPr>
          <p:cNvPr id="36" name="Rettangolo 35"/>
          <p:cNvSpPr/>
          <p:nvPr/>
        </p:nvSpPr>
        <p:spPr>
          <a:xfrm>
            <a:off x="879411" y="3706593"/>
            <a:ext cx="2812140" cy="830997"/>
          </a:xfrm>
          <a:prstGeom prst="rect">
            <a:avLst/>
          </a:prstGeom>
        </p:spPr>
        <p:txBody>
          <a:bodyPr wrap="square">
            <a:spAutoFit/>
          </a:bodyPr>
          <a:lstStyle/>
          <a:p>
            <a:r>
              <a:rPr lang="it-IT" sz="2400" b="1" dirty="0">
                <a:solidFill>
                  <a:srgbClr val="ED7D31">
                    <a:lumMod val="75000"/>
                  </a:srgbClr>
                </a:solidFill>
                <a:latin typeface="Calibri" panose="020F0502020204030204"/>
              </a:rPr>
              <a:t>ESIGENZE PROFESSIONALI</a:t>
            </a:r>
          </a:p>
        </p:txBody>
      </p:sp>
      <p:cxnSp>
        <p:nvCxnSpPr>
          <p:cNvPr id="37" name="Connettore 2 36"/>
          <p:cNvCxnSpPr/>
          <p:nvPr/>
        </p:nvCxnSpPr>
        <p:spPr>
          <a:xfrm flipH="1">
            <a:off x="3007101" y="3867332"/>
            <a:ext cx="151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rotWithShape="1">
          <a:blip r:embed="rId7"/>
          <a:srcRect l="9766" t="15280" r="13581" b="4988"/>
          <a:stretch/>
        </p:blipFill>
        <p:spPr>
          <a:xfrm>
            <a:off x="6901369" y="2061005"/>
            <a:ext cx="4100353" cy="4250474"/>
          </a:xfrm>
          <a:prstGeom prst="rect">
            <a:avLst/>
          </a:prstGeom>
        </p:spPr>
      </p:pic>
      <p:grpSp>
        <p:nvGrpSpPr>
          <p:cNvPr id="26" name="Gruppo 25"/>
          <p:cNvGrpSpPr/>
          <p:nvPr/>
        </p:nvGrpSpPr>
        <p:grpSpPr>
          <a:xfrm>
            <a:off x="4446759" y="542243"/>
            <a:ext cx="2660417" cy="1831360"/>
            <a:chOff x="870857" y="4920343"/>
            <a:chExt cx="2134326" cy="1502228"/>
          </a:xfrm>
        </p:grpSpPr>
        <p:pic>
          <p:nvPicPr>
            <p:cNvPr id="29" name="Immagine 2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Lst>
            </a:blip>
            <a:srcRect l="5094" t="62520" r="61953" b="3292"/>
            <a:stretch/>
          </p:blipFill>
          <p:spPr>
            <a:xfrm>
              <a:off x="870857" y="5127171"/>
              <a:ext cx="2134326" cy="1295400"/>
            </a:xfrm>
            <a:prstGeom prst="rect">
              <a:avLst/>
            </a:prstGeom>
          </p:spPr>
        </p:pic>
        <p:sp>
          <p:nvSpPr>
            <p:cNvPr id="30" name="CasellaDiTesto 29"/>
            <p:cNvSpPr txBox="1"/>
            <p:nvPr/>
          </p:nvSpPr>
          <p:spPr>
            <a:xfrm>
              <a:off x="2264229" y="4920343"/>
              <a:ext cx="664028" cy="369332"/>
            </a:xfrm>
            <a:prstGeom prst="rect">
              <a:avLst/>
            </a:prstGeom>
            <a:solidFill>
              <a:schemeClr val="bg1"/>
            </a:solidFill>
          </p:spPr>
          <p:txBody>
            <a:bodyPr wrap="square" rtlCol="0">
              <a:spAutoFit/>
            </a:bodyPr>
            <a:lstStyle/>
            <a:p>
              <a:endParaRPr lang="it-IT" dirty="0">
                <a:solidFill>
                  <a:prstClr val="black"/>
                </a:solidFill>
                <a:latin typeface="Calibri" panose="020F0502020204030204"/>
              </a:endParaRPr>
            </a:p>
          </p:txBody>
        </p:sp>
      </p:grpSp>
      <p:cxnSp>
        <p:nvCxnSpPr>
          <p:cNvPr id="38" name="Connettore 2 37"/>
          <p:cNvCxnSpPr/>
          <p:nvPr/>
        </p:nvCxnSpPr>
        <p:spPr>
          <a:xfrm flipH="1" flipV="1">
            <a:off x="6639176" y="3866857"/>
            <a:ext cx="468000" cy="11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9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3786759" y="-276045"/>
            <a:ext cx="6486891" cy="6288059"/>
          </a:xfrm>
          <a:prstGeom prst="rect">
            <a:avLst/>
          </a:prstGeom>
        </p:spPr>
      </p:pic>
      <p:pic>
        <p:nvPicPr>
          <p:cNvPr id="11" name="Immagine 3" descr="Banda con marchio.jpg"/>
          <p:cNvPicPr>
            <a:picLocks noChangeAspect="1"/>
          </p:cNvPicPr>
          <p:nvPr/>
        </p:nvPicPr>
        <p:blipFill rotWithShape="1">
          <a:blip r:embed="rId3" cstate="print">
            <a:extLst>
              <a:ext uri="{28A0092B-C50C-407E-A947-70E740481C1C}">
                <a14:useLocalDpi xmlns:a14="http://schemas.microsoft.com/office/drawing/2010/main" val="0"/>
              </a:ext>
            </a:extLst>
          </a:blip>
          <a:srcRect t="20120" r="43030"/>
          <a:stretch/>
        </p:blipFill>
        <p:spPr bwMode="auto">
          <a:xfrm>
            <a:off x="10885" y="12700"/>
            <a:ext cx="781396"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4" descr="Striscia verd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605" y="6353596"/>
            <a:ext cx="11412000" cy="50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2338734" y="82356"/>
            <a:ext cx="8329267" cy="400110"/>
          </a:xfrm>
          <a:prstGeom prst="rect">
            <a:avLst/>
          </a:prstGeom>
          <a:noFill/>
        </p:spPr>
        <p:txBody>
          <a:bodyPr wrap="square" rtlCol="0">
            <a:spAutoFit/>
          </a:bodyPr>
          <a:lstStyle/>
          <a:p>
            <a:pPr algn="ctr"/>
            <a:r>
              <a:rPr lang="it-IT" sz="2000" b="1" i="1" u="sng" dirty="0">
                <a:solidFill>
                  <a:srgbClr val="ED7D31">
                    <a:lumMod val="75000"/>
                  </a:srgbClr>
                </a:solidFill>
                <a:latin typeface="Calibri" panose="020F0502020204030204"/>
              </a:rPr>
              <a:t>SI PUÒ REALMENTE REALIZZARE L’AGROINDUSTRIA 4.0?</a:t>
            </a:r>
          </a:p>
        </p:txBody>
      </p:sp>
      <p:sp>
        <p:nvSpPr>
          <p:cNvPr id="4" name="Rettangolo 3"/>
          <p:cNvSpPr/>
          <p:nvPr/>
        </p:nvSpPr>
        <p:spPr>
          <a:xfrm>
            <a:off x="2319684" y="1961897"/>
            <a:ext cx="6295230" cy="882678"/>
          </a:xfrm>
          <a:prstGeom prst="rect">
            <a:avLst/>
          </a:prstGeom>
        </p:spPr>
        <p:txBody>
          <a:bodyPr wrap="square">
            <a:spAutoFit/>
          </a:bodyPr>
          <a:lstStyle/>
          <a:p>
            <a:pPr algn="just">
              <a:lnSpc>
                <a:spcPct val="107000"/>
              </a:lnSpc>
              <a:spcAft>
                <a:spcPts val="800"/>
              </a:spcAft>
            </a:pPr>
            <a:r>
              <a:rPr lang="it-IT" sz="2400" b="1" dirty="0">
                <a:solidFill>
                  <a:srgbClr val="70AD47">
                    <a:lumMod val="50000"/>
                  </a:srgbClr>
                </a:solidFill>
                <a:latin typeface="Calibri" panose="020F0502020204030204" pitchFamily="34" charset="0"/>
                <a:ea typeface="Calibri" panose="020F0502020204030204" pitchFamily="34" charset="0"/>
                <a:cs typeface="Times New Roman" panose="02020603050405020304" pitchFamily="18" charset="0"/>
              </a:rPr>
              <a:t>CI SONO AZIENDE CHE NON LA FARANNO MAI PUR DICHIARANDO DI FARLA</a:t>
            </a:r>
          </a:p>
        </p:txBody>
      </p:sp>
      <p:sp>
        <p:nvSpPr>
          <p:cNvPr id="13" name="Rettangolo 12"/>
          <p:cNvSpPr/>
          <p:nvPr/>
        </p:nvSpPr>
        <p:spPr>
          <a:xfrm>
            <a:off x="2439747" y="5321177"/>
            <a:ext cx="8064352" cy="1014380"/>
          </a:xfrm>
          <a:prstGeom prst="rect">
            <a:avLst/>
          </a:prstGeom>
        </p:spPr>
        <p:txBody>
          <a:bodyPr wrap="square">
            <a:spAutoFit/>
          </a:bodyPr>
          <a:lstStyle/>
          <a:p>
            <a:pPr algn="ctr">
              <a:lnSpc>
                <a:spcPct val="107000"/>
              </a:lnSpc>
              <a:spcAft>
                <a:spcPts val="800"/>
              </a:spcAft>
            </a:pPr>
            <a:r>
              <a:rPr lang="it-IT" sz="2800" b="1" dirty="0">
                <a:solidFill>
                  <a:srgbClr val="BB5611"/>
                </a:solidFill>
                <a:latin typeface="Calibri" panose="020F0502020204030204" pitchFamily="34" charset="0"/>
                <a:ea typeface="Calibri" panose="020F0502020204030204" pitchFamily="34" charset="0"/>
                <a:cs typeface="Times New Roman" panose="02020603050405020304" pitchFamily="18" charset="0"/>
              </a:rPr>
              <a:t>IN QUEST’OTTICA SI PUÒ PARLARE REALMENTE DI RIVOLUZIONE INDUSTRIALE</a:t>
            </a:r>
          </a:p>
        </p:txBody>
      </p:sp>
      <p:sp>
        <p:nvSpPr>
          <p:cNvPr id="2" name="Rettangolo 1"/>
          <p:cNvSpPr/>
          <p:nvPr/>
        </p:nvSpPr>
        <p:spPr>
          <a:xfrm>
            <a:off x="2809336" y="3642301"/>
            <a:ext cx="7466686" cy="1277850"/>
          </a:xfrm>
          <a:prstGeom prst="rect">
            <a:avLst/>
          </a:prstGeom>
        </p:spPr>
        <p:txBody>
          <a:bodyPr wrap="square">
            <a:spAutoFit/>
          </a:bodyPr>
          <a:lstStyle/>
          <a:p>
            <a:pPr algn="just">
              <a:lnSpc>
                <a:spcPct val="107000"/>
              </a:lnSpc>
              <a:spcAft>
                <a:spcPts val="800"/>
              </a:spcAft>
            </a:pPr>
            <a:r>
              <a:rPr lang="it-IT" sz="2400" b="1" dirty="0">
                <a:solidFill>
                  <a:srgbClr val="BB5611"/>
                </a:solidFill>
                <a:latin typeface="Calibri" panose="020F0502020204030204" pitchFamily="34" charset="0"/>
                <a:ea typeface="Calibri" panose="020F0502020204030204" pitchFamily="34" charset="0"/>
                <a:cs typeface="Times New Roman" panose="02020603050405020304" pitchFamily="18" charset="0"/>
              </a:rPr>
              <a:t>È NECESSARIA CONVINZIONE IMPRENDITORIALE E PREPARAZIONE PROFESSIONALE PER INTRAPRENDERE UN PERCORSO DI CAMBIAMENTO</a:t>
            </a:r>
          </a:p>
        </p:txBody>
      </p:sp>
      <p:sp>
        <p:nvSpPr>
          <p:cNvPr id="14" name="CasellaDiTesto 13"/>
          <p:cNvSpPr txBox="1"/>
          <p:nvPr/>
        </p:nvSpPr>
        <p:spPr>
          <a:xfrm>
            <a:off x="2338734" y="553935"/>
            <a:ext cx="8329267" cy="461665"/>
          </a:xfrm>
          <a:prstGeom prst="rect">
            <a:avLst/>
          </a:prstGeom>
          <a:noFill/>
        </p:spPr>
        <p:txBody>
          <a:bodyPr wrap="square" rtlCol="0">
            <a:spAutoFit/>
          </a:bodyPr>
          <a:lstStyle/>
          <a:p>
            <a:pPr algn="just"/>
            <a:r>
              <a:rPr lang="it-IT" sz="2400" b="1" dirty="0">
                <a:solidFill>
                  <a:srgbClr val="70AD47">
                    <a:lumMod val="50000"/>
                  </a:srgbClr>
                </a:solidFill>
                <a:latin typeface="Calibri" panose="020F0502020204030204"/>
              </a:rPr>
              <a:t>CI SONO AZIENDE CHE LA FANNO GIÀ DA TEMPO</a:t>
            </a:r>
          </a:p>
        </p:txBody>
      </p:sp>
    </p:spTree>
    <p:extLst>
      <p:ext uri="{BB962C8B-B14F-4D97-AF65-F5344CB8AC3E}">
        <p14:creationId xmlns:p14="http://schemas.microsoft.com/office/powerpoint/2010/main" val="323689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1019171" y="96186"/>
            <a:ext cx="10972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r>
              <a:rPr lang="it-IT" altLang="en-US" sz="3200" b="1" dirty="0">
                <a:solidFill>
                  <a:schemeClr val="accent6">
                    <a:lumMod val="50000"/>
                  </a:schemeClr>
                </a:solidFill>
                <a:latin typeface="Arial" panose="020B0604020202020204" pitchFamily="34" charset="0"/>
                <a:cs typeface="Arial" panose="020B0604020202020204" pitchFamily="34" charset="0"/>
              </a:rPr>
              <a:t>INDUSTRIA 4.0 È UN TERMINE “COLLETTIVO”</a:t>
            </a:r>
            <a:endParaRPr kumimoji="0" lang="en-US" altLang="en-US" sz="3200" b="1" i="0" u="none" strike="noStrike" kern="1200" cap="none" spc="0" normalizeH="0" baseline="0" noProof="0" dirty="0">
              <a:ln>
                <a:noFill/>
              </a:ln>
              <a:solidFill>
                <a:schemeClr val="accent6">
                  <a:lumMod val="50000"/>
                </a:schemeClr>
              </a:solidFill>
              <a:effectLst/>
              <a:uLnTx/>
              <a:uFillTx/>
              <a:latin typeface="Arial" panose="020B0604020202020204" pitchFamily="34" charset="0"/>
              <a:cs typeface="Arial" panose="020B0604020202020204" pitchFamily="34" charset="0"/>
            </a:endParaRPr>
          </a:p>
        </p:txBody>
      </p:sp>
      <p:sp>
        <p:nvSpPr>
          <p:cNvPr id="11" name="Content Placeholder 2"/>
          <p:cNvSpPr txBox="1">
            <a:spLocks/>
          </p:cNvSpPr>
          <p:nvPr/>
        </p:nvSpPr>
        <p:spPr bwMode="auto">
          <a:xfrm>
            <a:off x="920143" y="924820"/>
            <a:ext cx="8496000"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altLang="en-US" sz="2800" dirty="0" err="1">
                <a:solidFill>
                  <a:srgbClr val="008000"/>
                </a:solidFill>
              </a:rPr>
              <a:t>Raggruppa</a:t>
            </a:r>
            <a:r>
              <a:rPr lang="en-US" altLang="en-US" sz="2800" dirty="0">
                <a:solidFill>
                  <a:srgbClr val="008000"/>
                </a:solidFill>
              </a:rPr>
              <a:t> </a:t>
            </a:r>
            <a:r>
              <a:rPr lang="en-US" altLang="en-US" sz="2800" dirty="0" err="1">
                <a:solidFill>
                  <a:srgbClr val="008000"/>
                </a:solidFill>
              </a:rPr>
              <a:t>nozioni</a:t>
            </a:r>
            <a:r>
              <a:rPr lang="en-US" altLang="en-US" sz="2800" dirty="0">
                <a:solidFill>
                  <a:srgbClr val="008000"/>
                </a:solidFill>
              </a:rPr>
              <a:t> e </a:t>
            </a:r>
            <a:r>
              <a:rPr lang="en-US" altLang="en-US" sz="2800" dirty="0" err="1">
                <a:solidFill>
                  <a:srgbClr val="008000"/>
                </a:solidFill>
              </a:rPr>
              <a:t>tecnologie</a:t>
            </a:r>
            <a:r>
              <a:rPr lang="en-US" altLang="en-US" sz="2800" dirty="0">
                <a:solidFill>
                  <a:srgbClr val="008000"/>
                </a:solidFill>
              </a:rPr>
              <a:t> </a:t>
            </a:r>
            <a:r>
              <a:rPr lang="en-US" altLang="en-US" sz="2800" dirty="0" err="1">
                <a:solidFill>
                  <a:srgbClr val="008000"/>
                </a:solidFill>
              </a:rPr>
              <a:t>tipiche</a:t>
            </a:r>
            <a:r>
              <a:rPr lang="en-US" altLang="en-US" sz="2800" dirty="0">
                <a:solidFill>
                  <a:srgbClr val="008000"/>
                </a:solidFill>
              </a:rPr>
              <a:t> </a:t>
            </a:r>
            <a:r>
              <a:rPr lang="en-US" altLang="en-US" sz="2800" dirty="0" err="1">
                <a:solidFill>
                  <a:srgbClr val="008000"/>
                </a:solidFill>
              </a:rPr>
              <a:t>della</a:t>
            </a:r>
            <a:r>
              <a:rPr lang="en-US" altLang="en-US" sz="2800" dirty="0">
                <a:solidFill>
                  <a:srgbClr val="008000"/>
                </a:solidFill>
              </a:rPr>
              <a:t> “catena del </a:t>
            </a:r>
            <a:r>
              <a:rPr lang="en-US" altLang="en-US" sz="2800" dirty="0" err="1">
                <a:solidFill>
                  <a:srgbClr val="008000"/>
                </a:solidFill>
              </a:rPr>
              <a:t>valore</a:t>
            </a:r>
            <a:r>
              <a:rPr lang="en-US" altLang="en-US" sz="2800" dirty="0">
                <a:solidFill>
                  <a:srgbClr val="008000"/>
                </a:solidFill>
              </a:rPr>
              <a:t>” (Value Chain)</a:t>
            </a:r>
          </a:p>
        </p:txBody>
      </p:sp>
      <p:pic>
        <p:nvPicPr>
          <p:cNvPr id="12" name="Immagine 11"/>
          <p:cNvPicPr>
            <a:picLocks noChangeAspect="1"/>
          </p:cNvPicPr>
          <p:nvPr/>
        </p:nvPicPr>
        <p:blipFill>
          <a:blip r:embed="rId5"/>
          <a:stretch>
            <a:fillRect/>
          </a:stretch>
        </p:blipFill>
        <p:spPr>
          <a:xfrm>
            <a:off x="9416143" y="792175"/>
            <a:ext cx="2775857" cy="1493826"/>
          </a:xfrm>
          <a:prstGeom prst="rect">
            <a:avLst/>
          </a:prstGeom>
        </p:spPr>
      </p:pic>
      <p:sp>
        <p:nvSpPr>
          <p:cNvPr id="5" name="Rettangolo 4"/>
          <p:cNvSpPr/>
          <p:nvPr/>
        </p:nvSpPr>
        <p:spPr>
          <a:xfrm>
            <a:off x="2813469" y="4945465"/>
            <a:ext cx="9234808" cy="1384995"/>
          </a:xfrm>
          <a:prstGeom prst="rect">
            <a:avLst/>
          </a:prstGeom>
        </p:spPr>
        <p:txBody>
          <a:bodyPr wrap="square">
            <a:spAutoFit/>
          </a:bodyPr>
          <a:lstStyle/>
          <a:p>
            <a:pPr algn="just"/>
            <a:r>
              <a:rPr lang="en-US" altLang="en-US" sz="2800" dirty="0" err="1">
                <a:solidFill>
                  <a:schemeClr val="tx2">
                    <a:lumMod val="75000"/>
                  </a:schemeClr>
                </a:solidFill>
              </a:rPr>
              <a:t>Connette</a:t>
            </a:r>
            <a:r>
              <a:rPr lang="en-US" altLang="en-US" sz="2800" dirty="0">
                <a:solidFill>
                  <a:schemeClr val="tx2">
                    <a:lumMod val="75000"/>
                  </a:schemeClr>
                </a:solidFill>
              </a:rPr>
              <a:t> </a:t>
            </a:r>
            <a:r>
              <a:rPr lang="en-US" altLang="en-US" sz="2800" dirty="0" err="1">
                <a:solidFill>
                  <a:schemeClr val="tx2">
                    <a:lumMod val="75000"/>
                  </a:schemeClr>
                </a:solidFill>
              </a:rPr>
              <a:t>lavoro</a:t>
            </a:r>
            <a:r>
              <a:rPr lang="en-US" altLang="en-US" sz="2800" dirty="0">
                <a:solidFill>
                  <a:schemeClr val="tx2">
                    <a:lumMod val="75000"/>
                  </a:schemeClr>
                </a:solidFill>
              </a:rPr>
              <a:t>, </a:t>
            </a:r>
            <a:r>
              <a:rPr lang="en-US" altLang="en-US" sz="2800" dirty="0" err="1">
                <a:solidFill>
                  <a:schemeClr val="tx2">
                    <a:lumMod val="75000"/>
                  </a:schemeClr>
                </a:solidFill>
              </a:rPr>
              <a:t>macchine</a:t>
            </a:r>
            <a:r>
              <a:rPr lang="en-US" altLang="en-US" sz="2800" dirty="0">
                <a:solidFill>
                  <a:schemeClr val="tx2">
                    <a:lumMod val="75000"/>
                  </a:schemeClr>
                </a:solidFill>
              </a:rPr>
              <a:t>, </a:t>
            </a:r>
            <a:r>
              <a:rPr lang="en-US" altLang="en-US" sz="2800" dirty="0" err="1">
                <a:solidFill>
                  <a:schemeClr val="tx2">
                    <a:lumMod val="75000"/>
                  </a:schemeClr>
                </a:solidFill>
              </a:rPr>
              <a:t>sistemi</a:t>
            </a:r>
            <a:r>
              <a:rPr lang="en-US" altLang="en-US" sz="2800" dirty="0">
                <a:solidFill>
                  <a:schemeClr val="tx2">
                    <a:lumMod val="75000"/>
                  </a:schemeClr>
                </a:solidFill>
              </a:rPr>
              <a:t> in </a:t>
            </a:r>
            <a:r>
              <a:rPr lang="en-US" altLang="en-US" sz="2800" dirty="0" err="1">
                <a:solidFill>
                  <a:schemeClr val="tx2">
                    <a:lumMod val="75000"/>
                  </a:schemeClr>
                </a:solidFill>
              </a:rPr>
              <a:t>generale</a:t>
            </a:r>
            <a:r>
              <a:rPr lang="en-US" altLang="en-US" sz="2800" dirty="0">
                <a:solidFill>
                  <a:schemeClr val="tx2">
                    <a:lumMod val="75000"/>
                  </a:schemeClr>
                </a:solidFill>
              </a:rPr>
              <a:t>, </a:t>
            </a:r>
            <a:r>
              <a:rPr lang="en-US" altLang="en-US" sz="2800" dirty="0" err="1">
                <a:solidFill>
                  <a:schemeClr val="tx2">
                    <a:lumMod val="75000"/>
                  </a:schemeClr>
                </a:solidFill>
              </a:rPr>
              <a:t>attraverso</a:t>
            </a:r>
            <a:r>
              <a:rPr lang="en-US" altLang="en-US" sz="2800" dirty="0">
                <a:solidFill>
                  <a:schemeClr val="tx2">
                    <a:lumMod val="75000"/>
                  </a:schemeClr>
                </a:solidFill>
              </a:rPr>
              <a:t> </a:t>
            </a:r>
            <a:r>
              <a:rPr lang="en-US" altLang="en-US" sz="2800" dirty="0" err="1">
                <a:solidFill>
                  <a:schemeClr val="tx2">
                    <a:lumMod val="75000"/>
                  </a:schemeClr>
                </a:solidFill>
              </a:rPr>
              <a:t>reti</a:t>
            </a:r>
            <a:r>
              <a:rPr lang="en-US" altLang="en-US" sz="2800" dirty="0">
                <a:solidFill>
                  <a:schemeClr val="tx2">
                    <a:lumMod val="75000"/>
                  </a:schemeClr>
                </a:solidFill>
              </a:rPr>
              <a:t> </a:t>
            </a:r>
            <a:r>
              <a:rPr lang="en-US" altLang="en-US" sz="2800" dirty="0" err="1">
                <a:solidFill>
                  <a:schemeClr val="tx2">
                    <a:lumMod val="75000"/>
                  </a:schemeClr>
                </a:solidFill>
              </a:rPr>
              <a:t>intelligenti</a:t>
            </a:r>
            <a:r>
              <a:rPr lang="en-US" altLang="en-US" sz="2800" dirty="0">
                <a:solidFill>
                  <a:schemeClr val="tx2">
                    <a:lumMod val="75000"/>
                  </a:schemeClr>
                </a:solidFill>
              </a:rPr>
              <a:t>, create </a:t>
            </a:r>
            <a:r>
              <a:rPr lang="en-US" altLang="en-US" sz="2800" dirty="0" err="1">
                <a:solidFill>
                  <a:schemeClr val="tx2">
                    <a:lumMod val="75000"/>
                  </a:schemeClr>
                </a:solidFill>
              </a:rPr>
              <a:t>lungo</a:t>
            </a:r>
            <a:r>
              <a:rPr lang="en-US" altLang="en-US" sz="2800" dirty="0">
                <a:solidFill>
                  <a:schemeClr val="tx2">
                    <a:lumMod val="75000"/>
                  </a:schemeClr>
                </a:solidFill>
              </a:rPr>
              <a:t> </a:t>
            </a:r>
            <a:r>
              <a:rPr lang="en-US" altLang="en-US" sz="2800" dirty="0" err="1">
                <a:solidFill>
                  <a:schemeClr val="tx2">
                    <a:lumMod val="75000"/>
                  </a:schemeClr>
                </a:solidFill>
              </a:rPr>
              <a:t>tutta</a:t>
            </a:r>
            <a:r>
              <a:rPr lang="en-US" altLang="en-US" sz="2800" dirty="0">
                <a:solidFill>
                  <a:schemeClr val="tx2">
                    <a:lumMod val="75000"/>
                  </a:schemeClr>
                </a:solidFill>
              </a:rPr>
              <a:t> la </a:t>
            </a:r>
            <a:r>
              <a:rPr lang="en-US" altLang="en-US" sz="2800" i="1" dirty="0">
                <a:solidFill>
                  <a:schemeClr val="tx2">
                    <a:lumMod val="75000"/>
                  </a:schemeClr>
                </a:solidFill>
              </a:rPr>
              <a:t>Value Chain</a:t>
            </a:r>
            <a:r>
              <a:rPr lang="en-US" altLang="en-US" sz="2800" dirty="0">
                <a:solidFill>
                  <a:schemeClr val="tx2">
                    <a:lumMod val="75000"/>
                  </a:schemeClr>
                </a:solidFill>
              </a:rPr>
              <a:t>, </a:t>
            </a:r>
            <a:r>
              <a:rPr lang="en-US" altLang="en-US" sz="2800" dirty="0" err="1">
                <a:solidFill>
                  <a:schemeClr val="tx2">
                    <a:lumMod val="75000"/>
                  </a:schemeClr>
                </a:solidFill>
              </a:rPr>
              <a:t>che</a:t>
            </a:r>
            <a:r>
              <a:rPr lang="en-US" altLang="en-US" sz="2800" dirty="0">
                <a:solidFill>
                  <a:schemeClr val="tx2">
                    <a:lumMod val="75000"/>
                  </a:schemeClr>
                </a:solidFill>
              </a:rPr>
              <a:t> </a:t>
            </a:r>
            <a:r>
              <a:rPr lang="en-US" altLang="en-US" sz="2800" dirty="0" err="1">
                <a:solidFill>
                  <a:schemeClr val="tx2">
                    <a:lumMod val="75000"/>
                  </a:schemeClr>
                </a:solidFill>
              </a:rPr>
              <a:t>possono</a:t>
            </a:r>
            <a:r>
              <a:rPr lang="en-US" altLang="en-US" sz="2800" dirty="0">
                <a:solidFill>
                  <a:schemeClr val="tx2">
                    <a:lumMod val="75000"/>
                  </a:schemeClr>
                </a:solidFill>
              </a:rPr>
              <a:t> </a:t>
            </a:r>
            <a:r>
              <a:rPr lang="en-US" altLang="en-US" sz="2800" dirty="0" err="1">
                <a:solidFill>
                  <a:schemeClr val="tx2">
                    <a:lumMod val="75000"/>
                  </a:schemeClr>
                </a:solidFill>
              </a:rPr>
              <a:t>controllarsi</a:t>
            </a:r>
            <a:r>
              <a:rPr lang="en-US" altLang="en-US" sz="2800" dirty="0">
                <a:solidFill>
                  <a:schemeClr val="tx2">
                    <a:lumMod val="75000"/>
                  </a:schemeClr>
                </a:solidFill>
              </a:rPr>
              <a:t> </a:t>
            </a:r>
            <a:r>
              <a:rPr lang="en-US" altLang="en-US" sz="2800" dirty="0" err="1">
                <a:solidFill>
                  <a:schemeClr val="tx2">
                    <a:lumMod val="75000"/>
                  </a:schemeClr>
                </a:solidFill>
              </a:rPr>
              <a:t>autonomamente</a:t>
            </a:r>
            <a:r>
              <a:rPr lang="en-US" altLang="en-US" sz="2800" dirty="0">
                <a:solidFill>
                  <a:schemeClr val="tx2">
                    <a:lumMod val="75000"/>
                  </a:schemeClr>
                </a:solidFill>
              </a:rPr>
              <a:t> e </a:t>
            </a:r>
            <a:r>
              <a:rPr lang="en-US" altLang="en-US" sz="2800" dirty="0" err="1">
                <a:solidFill>
                  <a:schemeClr val="tx2">
                    <a:lumMod val="75000"/>
                  </a:schemeClr>
                </a:solidFill>
              </a:rPr>
              <a:t>l’un</a:t>
            </a:r>
            <a:r>
              <a:rPr lang="en-US" altLang="en-US" sz="2800" dirty="0">
                <a:solidFill>
                  <a:schemeClr val="tx2">
                    <a:lumMod val="75000"/>
                  </a:schemeClr>
                </a:solidFill>
              </a:rPr>
              <a:t> </a:t>
            </a:r>
            <a:r>
              <a:rPr lang="en-US" altLang="en-US" sz="2800" dirty="0" err="1">
                <a:solidFill>
                  <a:schemeClr val="tx2">
                    <a:lumMod val="75000"/>
                  </a:schemeClr>
                </a:solidFill>
              </a:rPr>
              <a:t>l’altra</a:t>
            </a:r>
            <a:endParaRPr lang="en-US" altLang="en-US" sz="2800" dirty="0">
              <a:solidFill>
                <a:schemeClr val="tx2">
                  <a:lumMod val="75000"/>
                </a:schemeClr>
              </a:solidFill>
            </a:endParaRPr>
          </a:p>
        </p:txBody>
      </p:sp>
      <p:sp>
        <p:nvSpPr>
          <p:cNvPr id="13" name="Content Placeholder 2"/>
          <p:cNvSpPr txBox="1">
            <a:spLocks/>
          </p:cNvSpPr>
          <p:nvPr/>
        </p:nvSpPr>
        <p:spPr bwMode="auto">
          <a:xfrm>
            <a:off x="3559778" y="2295631"/>
            <a:ext cx="8496000"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altLang="en-US" sz="2800" dirty="0">
                <a:solidFill>
                  <a:schemeClr val="tx2">
                    <a:lumMod val="75000"/>
                  </a:schemeClr>
                </a:solidFill>
              </a:rPr>
              <a:t>È  </a:t>
            </a:r>
            <a:r>
              <a:rPr lang="en-US" altLang="en-US" sz="2800" dirty="0" err="1">
                <a:solidFill>
                  <a:schemeClr val="tx2">
                    <a:lumMod val="75000"/>
                  </a:schemeClr>
                </a:solidFill>
              </a:rPr>
              <a:t>basata</a:t>
            </a:r>
            <a:r>
              <a:rPr lang="en-US" altLang="en-US" sz="2800" dirty="0">
                <a:solidFill>
                  <a:schemeClr val="tx2">
                    <a:lumMod val="75000"/>
                  </a:schemeClr>
                </a:solidFill>
              </a:rPr>
              <a:t> </a:t>
            </a:r>
            <a:r>
              <a:rPr lang="en-US" altLang="en-US" sz="2800" dirty="0" err="1">
                <a:solidFill>
                  <a:schemeClr val="tx2">
                    <a:lumMod val="75000"/>
                  </a:schemeClr>
                </a:solidFill>
              </a:rPr>
              <a:t>su</a:t>
            </a:r>
            <a:r>
              <a:rPr lang="en-US" altLang="en-US" sz="2800" dirty="0">
                <a:solidFill>
                  <a:schemeClr val="tx2">
                    <a:lumMod val="75000"/>
                  </a:schemeClr>
                </a:solidFill>
              </a:rPr>
              <a:t> </a:t>
            </a:r>
            <a:r>
              <a:rPr lang="en-US" altLang="en-US" sz="2800" dirty="0" err="1">
                <a:solidFill>
                  <a:schemeClr val="tx2">
                    <a:lumMod val="75000"/>
                  </a:schemeClr>
                </a:solidFill>
              </a:rPr>
              <a:t>concetti</a:t>
            </a:r>
            <a:r>
              <a:rPr lang="en-US" altLang="en-US" sz="2800" dirty="0">
                <a:solidFill>
                  <a:schemeClr val="tx2">
                    <a:lumMod val="75000"/>
                  </a:schemeClr>
                </a:solidFill>
              </a:rPr>
              <a:t> di </a:t>
            </a:r>
            <a:r>
              <a:rPr lang="en-US" altLang="en-US" sz="2800" dirty="0" err="1">
                <a:solidFill>
                  <a:schemeClr val="tx2">
                    <a:lumMod val="75000"/>
                  </a:schemeClr>
                </a:solidFill>
              </a:rPr>
              <a:t>interconnessione</a:t>
            </a:r>
            <a:r>
              <a:rPr lang="en-US" altLang="en-US" sz="2800" dirty="0">
                <a:solidFill>
                  <a:schemeClr val="tx2">
                    <a:lumMod val="75000"/>
                  </a:schemeClr>
                </a:solidFill>
              </a:rPr>
              <a:t> </a:t>
            </a:r>
            <a:r>
              <a:rPr lang="en-US" altLang="en-US" sz="2800" dirty="0" err="1">
                <a:solidFill>
                  <a:schemeClr val="tx2">
                    <a:lumMod val="75000"/>
                  </a:schemeClr>
                </a:solidFill>
              </a:rPr>
              <a:t>totale</a:t>
            </a:r>
            <a:r>
              <a:rPr lang="en-US" altLang="en-US" sz="2800" dirty="0">
                <a:solidFill>
                  <a:schemeClr val="tx2">
                    <a:lumMod val="75000"/>
                  </a:schemeClr>
                </a:solidFill>
              </a:rPr>
              <a:t> (Internet of Things, Internet of Services, Internet of Drones, etc.)</a:t>
            </a:r>
          </a:p>
        </p:txBody>
      </p:sp>
      <p:pic>
        <p:nvPicPr>
          <p:cNvPr id="14" name="Immagine 13">
            <a:extLst>
              <a:ext uri="{FF2B5EF4-FFF2-40B4-BE49-F238E27FC236}">
                <a16:creationId xmlns:a16="http://schemas.microsoft.com/office/drawing/2014/main" id="{D30155B7-FC5B-499C-B5BA-19595B0B8B41}"/>
              </a:ext>
            </a:extLst>
          </p:cNvPr>
          <p:cNvPicPr>
            <a:picLocks noChangeAspect="1"/>
          </p:cNvPicPr>
          <p:nvPr/>
        </p:nvPicPr>
        <p:blipFill>
          <a:blip r:embed="rId6"/>
          <a:stretch>
            <a:fillRect/>
          </a:stretch>
        </p:blipFill>
        <p:spPr>
          <a:xfrm>
            <a:off x="9019610" y="3200233"/>
            <a:ext cx="3075968" cy="1823398"/>
          </a:xfrm>
          <a:prstGeom prst="rect">
            <a:avLst/>
          </a:prstGeom>
        </p:spPr>
      </p:pic>
      <p:sp>
        <p:nvSpPr>
          <p:cNvPr id="15" name="Content Placeholder 2"/>
          <p:cNvSpPr txBox="1">
            <a:spLocks/>
          </p:cNvSpPr>
          <p:nvPr/>
        </p:nvSpPr>
        <p:spPr bwMode="auto">
          <a:xfrm>
            <a:off x="710696" y="3634628"/>
            <a:ext cx="8191501"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it-IT" altLang="en-US" sz="2800" dirty="0">
                <a:solidFill>
                  <a:srgbClr val="008000"/>
                </a:solidFill>
              </a:rPr>
              <a:t>Determina la </a:t>
            </a:r>
            <a:r>
              <a:rPr lang="it-IT" altLang="en-US" sz="2800" dirty="0" err="1">
                <a:solidFill>
                  <a:srgbClr val="008000"/>
                </a:solidFill>
              </a:rPr>
              <a:t>vision</a:t>
            </a:r>
            <a:r>
              <a:rPr lang="it-IT" altLang="en-US" sz="2800" dirty="0">
                <a:solidFill>
                  <a:srgbClr val="008000"/>
                </a:solidFill>
              </a:rPr>
              <a:t> della “Smart </a:t>
            </a:r>
            <a:r>
              <a:rPr lang="it-IT" altLang="en-US" sz="2800" dirty="0" err="1">
                <a:solidFill>
                  <a:srgbClr val="008000"/>
                </a:solidFill>
              </a:rPr>
              <a:t>Factory</a:t>
            </a:r>
            <a:r>
              <a:rPr lang="it-IT" altLang="en-US" sz="2800" dirty="0">
                <a:solidFill>
                  <a:srgbClr val="008000"/>
                </a:solidFill>
              </a:rPr>
              <a:t>” (Fabbrica Intelligente) e di conseguenza della </a:t>
            </a:r>
            <a:r>
              <a:rPr lang="it-IT" altLang="en-US" sz="2800" i="1" dirty="0">
                <a:solidFill>
                  <a:srgbClr val="008000"/>
                </a:solidFill>
              </a:rPr>
              <a:t>Smart Agricolture</a:t>
            </a:r>
          </a:p>
        </p:txBody>
      </p:sp>
      <p:pic>
        <p:nvPicPr>
          <p:cNvPr id="18" name="Immagine 17">
            <a:extLst>
              <a:ext uri="{FF2B5EF4-FFF2-40B4-BE49-F238E27FC236}">
                <a16:creationId xmlns:a16="http://schemas.microsoft.com/office/drawing/2014/main" id="{61FB3FFA-7A0E-463F-9273-9A17314CE4B2}"/>
              </a:ext>
            </a:extLst>
          </p:cNvPr>
          <p:cNvPicPr>
            <a:picLocks noChangeAspect="1"/>
          </p:cNvPicPr>
          <p:nvPr/>
        </p:nvPicPr>
        <p:blipFill>
          <a:blip r:embed="rId7"/>
          <a:stretch>
            <a:fillRect/>
          </a:stretch>
        </p:blipFill>
        <p:spPr>
          <a:xfrm>
            <a:off x="920143" y="4572000"/>
            <a:ext cx="1680181" cy="1743226"/>
          </a:xfrm>
          <a:prstGeom prst="rect">
            <a:avLst/>
          </a:prstGeom>
        </p:spPr>
      </p:pic>
      <p:pic>
        <p:nvPicPr>
          <p:cNvPr id="19" name="Immagine 18"/>
          <p:cNvPicPr>
            <a:picLocks noChangeAspect="1"/>
          </p:cNvPicPr>
          <p:nvPr/>
        </p:nvPicPr>
        <p:blipFill>
          <a:blip r:embed="rId8"/>
          <a:stretch>
            <a:fillRect/>
          </a:stretch>
        </p:blipFill>
        <p:spPr>
          <a:xfrm>
            <a:off x="795496" y="1904690"/>
            <a:ext cx="2764282" cy="1618724"/>
          </a:xfrm>
          <a:prstGeom prst="rect">
            <a:avLst/>
          </a:prstGeom>
        </p:spPr>
      </p:pic>
    </p:spTree>
    <p:extLst>
      <p:ext uri="{BB962C8B-B14F-4D97-AF65-F5344CB8AC3E}">
        <p14:creationId xmlns:p14="http://schemas.microsoft.com/office/powerpoint/2010/main" val="19094251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olo 1"/>
          <p:cNvSpPr txBox="1">
            <a:spLocks/>
          </p:cNvSpPr>
          <p:nvPr/>
        </p:nvSpPr>
        <p:spPr bwMode="auto">
          <a:xfrm>
            <a:off x="1069106" y="412293"/>
            <a:ext cx="5096916" cy="93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60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l" eaLnBrk="1" hangingPunct="1">
              <a:defRPr/>
            </a:pPr>
            <a:r>
              <a:rPr lang="it-IT" altLang="it-IT" sz="2800" b="1" dirty="0">
                <a:solidFill>
                  <a:srgbClr val="70AD47">
                    <a:lumMod val="75000"/>
                  </a:srgbClr>
                </a:solidFill>
                <a:latin typeface="Arial"/>
              </a:rPr>
              <a:t>Architettura generale di una moderna azienda agricola…</a:t>
            </a:r>
            <a:endParaRPr lang="en-US" altLang="it-IT" sz="2800" b="1" dirty="0">
              <a:solidFill>
                <a:srgbClr val="70AD47">
                  <a:lumMod val="75000"/>
                </a:srgbClr>
              </a:solidFill>
              <a:latin typeface="Arial"/>
            </a:endParaRPr>
          </a:p>
        </p:txBody>
      </p:sp>
      <p:pic>
        <p:nvPicPr>
          <p:cNvPr id="2" name="Immagine 1"/>
          <p:cNvPicPr>
            <a:picLocks noChangeAspect="1"/>
          </p:cNvPicPr>
          <p:nvPr/>
        </p:nvPicPr>
        <p:blipFill>
          <a:blip r:embed="rId5"/>
          <a:stretch>
            <a:fillRect/>
          </a:stretch>
        </p:blipFill>
        <p:spPr>
          <a:xfrm>
            <a:off x="789709" y="1959457"/>
            <a:ext cx="6585381" cy="4386237"/>
          </a:xfrm>
          <a:prstGeom prst="rect">
            <a:avLst/>
          </a:prstGeom>
        </p:spPr>
      </p:pic>
      <p:pic>
        <p:nvPicPr>
          <p:cNvPr id="26" name="Immagine 25"/>
          <p:cNvPicPr>
            <a:picLocks noChangeAspect="1"/>
          </p:cNvPicPr>
          <p:nvPr/>
        </p:nvPicPr>
        <p:blipFill>
          <a:blip r:embed="rId6"/>
          <a:stretch>
            <a:fillRect/>
          </a:stretch>
        </p:blipFill>
        <p:spPr>
          <a:xfrm>
            <a:off x="6864921" y="310494"/>
            <a:ext cx="5327079" cy="3244058"/>
          </a:xfrm>
          <a:prstGeom prst="rect">
            <a:avLst/>
          </a:prstGeom>
        </p:spPr>
      </p:pic>
      <p:sp>
        <p:nvSpPr>
          <p:cNvPr id="3" name="CasellaDiTesto 2"/>
          <p:cNvSpPr txBox="1"/>
          <p:nvPr/>
        </p:nvSpPr>
        <p:spPr>
          <a:xfrm>
            <a:off x="7928276" y="4298893"/>
            <a:ext cx="4076100" cy="954107"/>
          </a:xfrm>
          <a:prstGeom prst="rect">
            <a:avLst/>
          </a:prstGeom>
          <a:noFill/>
        </p:spPr>
        <p:txBody>
          <a:bodyPr wrap="square" rtlCol="0">
            <a:spAutoFit/>
          </a:bodyPr>
          <a:lstStyle/>
          <a:p>
            <a:r>
              <a:rPr lang="it-IT" altLang="it-IT" sz="2800" b="1" dirty="0">
                <a:solidFill>
                  <a:schemeClr val="accent6">
                    <a:lumMod val="75000"/>
                  </a:schemeClr>
                </a:solidFill>
                <a:latin typeface="Arial"/>
              </a:rPr>
              <a:t>…che diventa una «industria» agricola</a:t>
            </a:r>
            <a:endParaRPr lang="it-IT" sz="2800" dirty="0">
              <a:solidFill>
                <a:schemeClr val="accent6">
                  <a:lumMod val="75000"/>
                </a:schemeClr>
              </a:solidFill>
            </a:endParaRPr>
          </a:p>
        </p:txBody>
      </p:sp>
      <p:pic>
        <p:nvPicPr>
          <p:cNvPr id="5" name="Immagine 4">
            <a:extLst>
              <a:ext uri="{FF2B5EF4-FFF2-40B4-BE49-F238E27FC236}">
                <a16:creationId xmlns:a16="http://schemas.microsoft.com/office/drawing/2014/main" id="{AA7E0810-9DBA-47CE-8B17-F4CC52ABE42E}"/>
              </a:ext>
            </a:extLst>
          </p:cNvPr>
          <p:cNvPicPr>
            <a:picLocks noChangeAspect="1"/>
          </p:cNvPicPr>
          <p:nvPr/>
        </p:nvPicPr>
        <p:blipFill>
          <a:blip r:embed="rId7"/>
          <a:stretch>
            <a:fillRect/>
          </a:stretch>
        </p:blipFill>
        <p:spPr>
          <a:xfrm>
            <a:off x="790575" y="1962150"/>
            <a:ext cx="2876550" cy="3200400"/>
          </a:xfrm>
          <a:prstGeom prst="rect">
            <a:avLst/>
          </a:prstGeom>
        </p:spPr>
      </p:pic>
    </p:spTree>
    <p:extLst>
      <p:ext uri="{BB962C8B-B14F-4D97-AF65-F5344CB8AC3E}">
        <p14:creationId xmlns:p14="http://schemas.microsoft.com/office/powerpoint/2010/main" val="31868960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olo 1"/>
          <p:cNvSpPr txBox="1">
            <a:spLocks/>
          </p:cNvSpPr>
          <p:nvPr/>
        </p:nvSpPr>
        <p:spPr bwMode="auto">
          <a:xfrm>
            <a:off x="773433" y="-127383"/>
            <a:ext cx="7023681" cy="93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60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defRPr/>
            </a:pPr>
            <a:r>
              <a:rPr lang="it-IT" altLang="it-IT" sz="2800" b="1" dirty="0">
                <a:solidFill>
                  <a:srgbClr val="70AD47">
                    <a:lumMod val="75000"/>
                  </a:srgbClr>
                </a:solidFill>
                <a:latin typeface="Arial"/>
              </a:rPr>
              <a:t> AGRICOLTURA 4.0: COSA VUOL DIRE?</a:t>
            </a:r>
            <a:endParaRPr lang="en-US" altLang="it-IT" sz="2800" b="1" dirty="0">
              <a:solidFill>
                <a:srgbClr val="70AD47">
                  <a:lumMod val="75000"/>
                </a:srgbClr>
              </a:solidFill>
              <a:latin typeface="Arial"/>
            </a:endParaRPr>
          </a:p>
        </p:txBody>
      </p:sp>
      <p:pic>
        <p:nvPicPr>
          <p:cNvPr id="4" name="Immagine 3"/>
          <p:cNvPicPr>
            <a:picLocks noChangeAspect="1"/>
          </p:cNvPicPr>
          <p:nvPr/>
        </p:nvPicPr>
        <p:blipFill>
          <a:blip r:embed="rId5"/>
          <a:stretch>
            <a:fillRect/>
          </a:stretch>
        </p:blipFill>
        <p:spPr>
          <a:xfrm>
            <a:off x="8415591" y="0"/>
            <a:ext cx="3641927" cy="2380701"/>
          </a:xfrm>
          <a:prstGeom prst="rect">
            <a:avLst/>
          </a:prstGeom>
        </p:spPr>
      </p:pic>
      <p:sp>
        <p:nvSpPr>
          <p:cNvPr id="13" name="Rettangolo 12"/>
          <p:cNvSpPr/>
          <p:nvPr/>
        </p:nvSpPr>
        <p:spPr>
          <a:xfrm>
            <a:off x="846954" y="881705"/>
            <a:ext cx="7576261" cy="127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indent="-342900">
              <a:spcBef>
                <a:spcPct val="20000"/>
              </a:spcBef>
              <a:buFont typeface="Arial" panose="020B0604020202020204" pitchFamily="34" charset="0"/>
              <a:buChar char="•"/>
            </a:pPr>
            <a:r>
              <a:rPr lang="en-US" sz="2000" b="1" dirty="0">
                <a:solidFill>
                  <a:schemeClr val="accent6">
                    <a:lumMod val="75000"/>
                  </a:schemeClr>
                </a:solidFill>
                <a:latin typeface="Arial"/>
              </a:rPr>
              <a:t>Una Smart Farm (“</a:t>
            </a:r>
            <a:r>
              <a:rPr lang="en-US" sz="2000" b="1" dirty="0" err="1">
                <a:solidFill>
                  <a:schemeClr val="accent6">
                    <a:lumMod val="75000"/>
                  </a:schemeClr>
                </a:solidFill>
                <a:latin typeface="Arial"/>
              </a:rPr>
              <a:t>Fattoria</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Intelligente</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deve</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essere</a:t>
            </a:r>
            <a:r>
              <a:rPr lang="en-US" sz="2000" b="1" dirty="0">
                <a:solidFill>
                  <a:schemeClr val="accent6">
                    <a:lumMod val="75000"/>
                  </a:schemeClr>
                </a:solidFill>
                <a:latin typeface="Arial"/>
              </a:rPr>
              <a:t> in </a:t>
            </a:r>
            <a:r>
              <a:rPr lang="en-US" sz="2000" b="1" dirty="0" err="1">
                <a:solidFill>
                  <a:schemeClr val="accent6">
                    <a:lumMod val="75000"/>
                  </a:schemeClr>
                </a:solidFill>
                <a:latin typeface="Arial"/>
              </a:rPr>
              <a:t>grado</a:t>
            </a:r>
            <a:r>
              <a:rPr lang="en-US" sz="2000" b="1" dirty="0">
                <a:solidFill>
                  <a:schemeClr val="accent6">
                    <a:lumMod val="75000"/>
                  </a:schemeClr>
                </a:solidFill>
                <a:latin typeface="Arial"/>
              </a:rPr>
              <a:t> di </a:t>
            </a:r>
            <a:r>
              <a:rPr lang="en-US" sz="2000" b="1" dirty="0" err="1">
                <a:solidFill>
                  <a:schemeClr val="accent6">
                    <a:lumMod val="75000"/>
                  </a:schemeClr>
                </a:solidFill>
                <a:latin typeface="Arial"/>
              </a:rPr>
              <a:t>adattarsi</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autonomamente</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ed</a:t>
            </a:r>
            <a:r>
              <a:rPr lang="en-US" sz="2000" b="1" dirty="0">
                <a:solidFill>
                  <a:schemeClr val="accent6">
                    <a:lumMod val="75000"/>
                  </a:schemeClr>
                </a:solidFill>
                <a:latin typeface="Arial"/>
              </a:rPr>
              <a:t> in tempo </a:t>
            </a:r>
            <a:r>
              <a:rPr lang="en-US" sz="2000" b="1" dirty="0" err="1">
                <a:solidFill>
                  <a:schemeClr val="accent6">
                    <a:lumMod val="75000"/>
                  </a:schemeClr>
                </a:solidFill>
                <a:latin typeface="Arial"/>
              </a:rPr>
              <a:t>reale</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ai</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cambiamenti</a:t>
            </a:r>
            <a:r>
              <a:rPr lang="en-US" sz="2000" b="1" dirty="0">
                <a:solidFill>
                  <a:schemeClr val="accent6">
                    <a:lumMod val="75000"/>
                  </a:schemeClr>
                </a:solidFill>
                <a:latin typeface="Arial"/>
              </a:rPr>
              <a:t> per </a:t>
            </a:r>
            <a:r>
              <a:rPr lang="en-US" sz="2000" b="1" dirty="0" err="1">
                <a:solidFill>
                  <a:schemeClr val="accent6">
                    <a:lumMod val="75000"/>
                  </a:schemeClr>
                </a:solidFill>
                <a:latin typeface="Arial"/>
              </a:rPr>
              <a:t>riuscire</a:t>
            </a:r>
            <a:r>
              <a:rPr lang="en-US" sz="2000" b="1" dirty="0">
                <a:solidFill>
                  <a:schemeClr val="accent6">
                    <a:lumMod val="75000"/>
                  </a:schemeClr>
                </a:solidFill>
                <a:latin typeface="Arial"/>
              </a:rPr>
              <a:t> a </a:t>
            </a:r>
            <a:r>
              <a:rPr lang="en-US" sz="2000" b="1" dirty="0" err="1">
                <a:solidFill>
                  <a:schemeClr val="accent6">
                    <a:lumMod val="75000"/>
                  </a:schemeClr>
                </a:solidFill>
                <a:latin typeface="Arial"/>
              </a:rPr>
              <a:t>rimanere</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competitiva</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sul</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mercato</a:t>
            </a:r>
            <a:r>
              <a:rPr lang="en-US" sz="2000" b="1" dirty="0">
                <a:solidFill>
                  <a:schemeClr val="accent6">
                    <a:lumMod val="75000"/>
                  </a:schemeClr>
                </a:solidFill>
                <a:latin typeface="Arial"/>
              </a:rPr>
              <a:t>.</a:t>
            </a:r>
          </a:p>
        </p:txBody>
      </p:sp>
      <p:sp>
        <p:nvSpPr>
          <p:cNvPr id="6" name="CasellaDiTesto 5"/>
          <p:cNvSpPr txBox="1"/>
          <p:nvPr/>
        </p:nvSpPr>
        <p:spPr>
          <a:xfrm>
            <a:off x="846954" y="5353417"/>
            <a:ext cx="7195386" cy="1015663"/>
          </a:xfrm>
          <a:prstGeom prst="rect">
            <a:avLst/>
          </a:prstGeom>
          <a:noFill/>
        </p:spPr>
        <p:txBody>
          <a:bodyPr wrap="square" rtlCol="0">
            <a:spAutoFit/>
          </a:bodyPr>
          <a:lstStyle/>
          <a:p>
            <a:pPr indent="-342900">
              <a:spcBef>
                <a:spcPct val="20000"/>
              </a:spcBef>
              <a:buFont typeface="Arial" panose="020B0604020202020204" pitchFamily="34" charset="0"/>
              <a:buChar char="•"/>
            </a:pPr>
            <a:r>
              <a:rPr lang="en-US" sz="2000" b="1" dirty="0">
                <a:solidFill>
                  <a:schemeClr val="accent6">
                    <a:lumMod val="75000"/>
                  </a:schemeClr>
                </a:solidFill>
                <a:latin typeface="Arial"/>
              </a:rPr>
              <a:t>La </a:t>
            </a:r>
            <a:r>
              <a:rPr lang="en-US" sz="2000" b="1" dirty="0" err="1">
                <a:solidFill>
                  <a:schemeClr val="accent6">
                    <a:lumMod val="75000"/>
                  </a:schemeClr>
                </a:solidFill>
                <a:latin typeface="Arial"/>
              </a:rPr>
              <a:t>metodologia</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utilizzata</a:t>
            </a:r>
            <a:r>
              <a:rPr lang="en-US" sz="2000" b="1" dirty="0">
                <a:solidFill>
                  <a:schemeClr val="accent6">
                    <a:lumMod val="75000"/>
                  </a:schemeClr>
                </a:solidFill>
                <a:latin typeface="Arial"/>
              </a:rPr>
              <a:t> per </a:t>
            </a:r>
            <a:r>
              <a:rPr lang="en-US" sz="2000" b="1" dirty="0" err="1">
                <a:solidFill>
                  <a:schemeClr val="accent6">
                    <a:lumMod val="75000"/>
                  </a:schemeClr>
                </a:solidFill>
                <a:latin typeface="Arial"/>
              </a:rPr>
              <a:t>poter</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connettere</a:t>
            </a:r>
            <a:r>
              <a:rPr lang="en-US" sz="2000" b="1" dirty="0">
                <a:solidFill>
                  <a:schemeClr val="accent6">
                    <a:lumMod val="75000"/>
                  </a:schemeClr>
                </a:solidFill>
                <a:latin typeface="Arial"/>
              </a:rPr>
              <a:t> in </a:t>
            </a:r>
            <a:r>
              <a:rPr lang="en-US" sz="2000" b="1" dirty="0" err="1">
                <a:solidFill>
                  <a:schemeClr val="accent6">
                    <a:lumMod val="75000"/>
                  </a:schemeClr>
                </a:solidFill>
                <a:latin typeface="Arial"/>
              </a:rPr>
              <a:t>modo</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efficace</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tutti</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gli</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attori</a:t>
            </a:r>
            <a:r>
              <a:rPr lang="en-US" sz="2000" b="1" dirty="0">
                <a:solidFill>
                  <a:schemeClr val="accent6">
                    <a:lumMod val="75000"/>
                  </a:schemeClr>
                </a:solidFill>
                <a:latin typeface="Arial"/>
              </a:rPr>
              <a:t> di </a:t>
            </a:r>
            <a:r>
              <a:rPr lang="en-US" sz="2000" b="1" dirty="0" err="1">
                <a:solidFill>
                  <a:schemeClr val="accent6">
                    <a:lumMod val="75000"/>
                  </a:schemeClr>
                </a:solidFill>
                <a:latin typeface="Arial"/>
              </a:rPr>
              <a:t>questa</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comunicazione</a:t>
            </a:r>
            <a:r>
              <a:rPr lang="en-US" sz="2000" b="1" dirty="0">
                <a:solidFill>
                  <a:schemeClr val="accent6">
                    <a:lumMod val="75000"/>
                  </a:schemeClr>
                </a:solidFill>
                <a:latin typeface="Arial"/>
              </a:rPr>
              <a:t> continua e </a:t>
            </a:r>
            <a:r>
              <a:rPr lang="en-US" sz="2000" b="1" dirty="0" err="1">
                <a:solidFill>
                  <a:schemeClr val="accent6">
                    <a:lumMod val="75000"/>
                  </a:schemeClr>
                </a:solidFill>
                <a:latin typeface="Arial"/>
              </a:rPr>
              <a:t>ricca</a:t>
            </a:r>
            <a:r>
              <a:rPr lang="en-US" sz="2000" b="1" dirty="0">
                <a:solidFill>
                  <a:schemeClr val="accent6">
                    <a:lumMod val="75000"/>
                  </a:schemeClr>
                </a:solidFill>
                <a:latin typeface="Arial"/>
              </a:rPr>
              <a:t> di </a:t>
            </a:r>
            <a:r>
              <a:rPr lang="en-US" sz="2000" b="1" dirty="0" err="1">
                <a:solidFill>
                  <a:schemeClr val="accent6">
                    <a:lumMod val="75000"/>
                  </a:schemeClr>
                </a:solidFill>
                <a:latin typeface="Arial"/>
              </a:rPr>
              <a:t>dati</a:t>
            </a:r>
            <a:r>
              <a:rPr lang="en-US" sz="2000" b="1" dirty="0">
                <a:solidFill>
                  <a:schemeClr val="accent6">
                    <a:lumMod val="75000"/>
                  </a:schemeClr>
                </a:solidFill>
                <a:latin typeface="Arial"/>
              </a:rPr>
              <a:t> è </a:t>
            </a:r>
            <a:r>
              <a:rPr lang="en-US" sz="2000" b="1" dirty="0" err="1">
                <a:solidFill>
                  <a:schemeClr val="accent6">
                    <a:lumMod val="75000"/>
                  </a:schemeClr>
                </a:solidFill>
                <a:latin typeface="Arial"/>
              </a:rPr>
              <a:t>quella</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della</a:t>
            </a:r>
            <a:r>
              <a:rPr lang="en-US" sz="2000" b="1" dirty="0">
                <a:solidFill>
                  <a:schemeClr val="accent6">
                    <a:lumMod val="75000"/>
                  </a:schemeClr>
                </a:solidFill>
                <a:latin typeface="Arial"/>
              </a:rPr>
              <a:t> </a:t>
            </a:r>
            <a:r>
              <a:rPr lang="en-US" sz="2000" b="1" dirty="0" err="1">
                <a:solidFill>
                  <a:schemeClr val="accent6">
                    <a:lumMod val="75000"/>
                  </a:schemeClr>
                </a:solidFill>
                <a:latin typeface="Arial"/>
              </a:rPr>
              <a:t>virtualizzazione</a:t>
            </a:r>
            <a:r>
              <a:rPr lang="en-US" sz="2000" b="1" dirty="0">
                <a:solidFill>
                  <a:schemeClr val="accent6">
                    <a:lumMod val="75000"/>
                  </a:schemeClr>
                </a:solidFill>
                <a:latin typeface="Arial"/>
              </a:rPr>
              <a:t>.</a:t>
            </a:r>
          </a:p>
        </p:txBody>
      </p:sp>
      <p:pic>
        <p:nvPicPr>
          <p:cNvPr id="14" name="Immagine 13"/>
          <p:cNvPicPr>
            <a:picLocks noChangeAspect="1"/>
          </p:cNvPicPr>
          <p:nvPr/>
        </p:nvPicPr>
        <p:blipFill>
          <a:blip r:embed="rId6"/>
          <a:stretch>
            <a:fillRect/>
          </a:stretch>
        </p:blipFill>
        <p:spPr>
          <a:xfrm>
            <a:off x="8102954" y="3707779"/>
            <a:ext cx="3940006" cy="2637915"/>
          </a:xfrm>
          <a:prstGeom prst="rect">
            <a:avLst/>
          </a:prstGeom>
        </p:spPr>
      </p:pic>
      <p:pic>
        <p:nvPicPr>
          <p:cNvPr id="18" name="Immagine 17"/>
          <p:cNvPicPr>
            <a:picLocks noChangeAspect="1"/>
          </p:cNvPicPr>
          <p:nvPr/>
        </p:nvPicPr>
        <p:blipFill>
          <a:blip r:embed="rId7"/>
          <a:stretch>
            <a:fillRect/>
          </a:stretch>
        </p:blipFill>
        <p:spPr>
          <a:xfrm>
            <a:off x="846953" y="2084537"/>
            <a:ext cx="5660235" cy="3320327"/>
          </a:xfrm>
          <a:prstGeom prst="rect">
            <a:avLst/>
          </a:prstGeom>
        </p:spPr>
      </p:pic>
      <p:sp>
        <p:nvSpPr>
          <p:cNvPr id="22" name="CasellaDiTesto 21"/>
          <p:cNvSpPr txBox="1"/>
          <p:nvPr/>
        </p:nvSpPr>
        <p:spPr>
          <a:xfrm>
            <a:off x="2661796" y="2238055"/>
            <a:ext cx="7359513" cy="1015663"/>
          </a:xfrm>
          <a:prstGeom prst="rect">
            <a:avLst/>
          </a:prstGeom>
          <a:noFill/>
        </p:spPr>
        <p:txBody>
          <a:bodyPr wrap="square" rtlCol="0">
            <a:spAutoFit/>
          </a:bodyPr>
          <a:lstStyle/>
          <a:p>
            <a:pPr lvl="0" indent="-342900">
              <a:spcBef>
                <a:spcPct val="20000"/>
              </a:spcBef>
              <a:buFont typeface="Arial" panose="020B0604020202020204" pitchFamily="34" charset="0"/>
              <a:buChar char="•"/>
            </a:pPr>
            <a:r>
              <a:rPr lang="en-US" sz="2000" b="1" dirty="0" err="1">
                <a:solidFill>
                  <a:srgbClr val="F79646">
                    <a:lumMod val="50000"/>
                  </a:srgbClr>
                </a:solidFill>
                <a:latin typeface="Arial"/>
              </a:rPr>
              <a:t>Una</a:t>
            </a:r>
            <a:r>
              <a:rPr lang="en-US" sz="2000" b="1" dirty="0">
                <a:solidFill>
                  <a:srgbClr val="F79646">
                    <a:lumMod val="50000"/>
                  </a:srgbClr>
                </a:solidFill>
                <a:latin typeface="Arial"/>
              </a:rPr>
              <a:t> </a:t>
            </a:r>
            <a:r>
              <a:rPr lang="en-US" sz="2000" b="1" dirty="0" err="1">
                <a:solidFill>
                  <a:srgbClr val="F79646">
                    <a:lumMod val="50000"/>
                  </a:srgbClr>
                </a:solidFill>
                <a:latin typeface="Arial"/>
              </a:rPr>
              <a:t>delle</a:t>
            </a:r>
            <a:r>
              <a:rPr lang="en-US" sz="2000" b="1" dirty="0">
                <a:solidFill>
                  <a:srgbClr val="F79646">
                    <a:lumMod val="50000"/>
                  </a:srgbClr>
                </a:solidFill>
                <a:latin typeface="Arial"/>
              </a:rPr>
              <a:t> </a:t>
            </a:r>
            <a:r>
              <a:rPr lang="en-US" sz="2000" b="1" dirty="0" err="1">
                <a:solidFill>
                  <a:srgbClr val="F79646">
                    <a:lumMod val="50000"/>
                  </a:srgbClr>
                </a:solidFill>
                <a:latin typeface="Arial"/>
              </a:rPr>
              <a:t>esigenze</a:t>
            </a:r>
            <a:r>
              <a:rPr lang="en-US" sz="2000" b="1" dirty="0">
                <a:solidFill>
                  <a:srgbClr val="F79646">
                    <a:lumMod val="50000"/>
                  </a:srgbClr>
                </a:solidFill>
                <a:latin typeface="Arial"/>
              </a:rPr>
              <a:t> </a:t>
            </a:r>
            <a:r>
              <a:rPr lang="en-US" sz="2000" b="1" dirty="0" err="1">
                <a:solidFill>
                  <a:srgbClr val="F79646">
                    <a:lumMod val="50000"/>
                  </a:srgbClr>
                </a:solidFill>
                <a:latin typeface="Arial"/>
              </a:rPr>
              <a:t>primarie</a:t>
            </a:r>
            <a:r>
              <a:rPr lang="en-US" sz="2000" b="1" dirty="0">
                <a:solidFill>
                  <a:srgbClr val="F79646">
                    <a:lumMod val="50000"/>
                  </a:srgbClr>
                </a:solidFill>
                <a:latin typeface="Arial"/>
              </a:rPr>
              <a:t> da </a:t>
            </a:r>
            <a:r>
              <a:rPr lang="en-US" sz="2000" b="1" dirty="0" err="1">
                <a:solidFill>
                  <a:srgbClr val="F79646">
                    <a:lumMod val="50000"/>
                  </a:srgbClr>
                </a:solidFill>
                <a:latin typeface="Arial"/>
              </a:rPr>
              <a:t>soddisfare</a:t>
            </a:r>
            <a:r>
              <a:rPr lang="en-US" sz="2000" b="1" dirty="0">
                <a:solidFill>
                  <a:srgbClr val="F79646">
                    <a:lumMod val="50000"/>
                  </a:srgbClr>
                </a:solidFill>
                <a:latin typeface="Arial"/>
              </a:rPr>
              <a:t> è </a:t>
            </a:r>
            <a:r>
              <a:rPr lang="en-US" sz="2000" b="1" dirty="0" err="1">
                <a:solidFill>
                  <a:srgbClr val="F79646">
                    <a:lumMod val="50000"/>
                  </a:srgbClr>
                </a:solidFill>
                <a:latin typeface="Arial"/>
              </a:rPr>
              <a:t>rappresentata</a:t>
            </a:r>
            <a:r>
              <a:rPr lang="en-US" sz="2000" b="1" dirty="0">
                <a:solidFill>
                  <a:srgbClr val="F79646">
                    <a:lumMod val="50000"/>
                  </a:srgbClr>
                </a:solidFill>
                <a:latin typeface="Arial"/>
              </a:rPr>
              <a:t> da </a:t>
            </a:r>
            <a:r>
              <a:rPr lang="en-US" sz="2000" b="1" dirty="0" err="1">
                <a:solidFill>
                  <a:srgbClr val="F79646">
                    <a:lumMod val="50000"/>
                  </a:srgbClr>
                </a:solidFill>
                <a:latin typeface="Arial"/>
              </a:rPr>
              <a:t>una</a:t>
            </a:r>
            <a:r>
              <a:rPr lang="en-US" sz="2000" b="1" dirty="0">
                <a:solidFill>
                  <a:srgbClr val="F79646">
                    <a:lumMod val="50000"/>
                  </a:srgbClr>
                </a:solidFill>
                <a:latin typeface="Arial"/>
              </a:rPr>
              <a:t> </a:t>
            </a:r>
            <a:r>
              <a:rPr lang="en-US" sz="2000" b="1" dirty="0" err="1">
                <a:solidFill>
                  <a:srgbClr val="F79646">
                    <a:lumMod val="50000"/>
                  </a:srgbClr>
                </a:solidFill>
                <a:latin typeface="Arial"/>
              </a:rPr>
              <a:t>costante</a:t>
            </a:r>
            <a:r>
              <a:rPr lang="en-US" sz="2000" b="1" dirty="0">
                <a:solidFill>
                  <a:srgbClr val="F79646">
                    <a:lumMod val="50000"/>
                  </a:srgbClr>
                </a:solidFill>
                <a:latin typeface="Arial"/>
              </a:rPr>
              <a:t> </a:t>
            </a:r>
            <a:r>
              <a:rPr lang="en-US" sz="2000" b="1" dirty="0" err="1">
                <a:solidFill>
                  <a:srgbClr val="F79646">
                    <a:lumMod val="50000"/>
                  </a:srgbClr>
                </a:solidFill>
                <a:latin typeface="Arial"/>
              </a:rPr>
              <a:t>comunicazione</a:t>
            </a:r>
            <a:r>
              <a:rPr lang="en-US" sz="2000" b="1" dirty="0">
                <a:solidFill>
                  <a:srgbClr val="F79646">
                    <a:lumMod val="50000"/>
                  </a:srgbClr>
                </a:solidFill>
                <a:latin typeface="Arial"/>
              </a:rPr>
              <a:t> </a:t>
            </a:r>
            <a:r>
              <a:rPr lang="en-US" sz="2000" b="1" dirty="0" err="1">
                <a:solidFill>
                  <a:srgbClr val="F79646">
                    <a:lumMod val="50000"/>
                  </a:srgbClr>
                </a:solidFill>
                <a:latin typeface="Arial"/>
              </a:rPr>
              <a:t>tra</a:t>
            </a:r>
            <a:r>
              <a:rPr lang="en-US" sz="2000" b="1" dirty="0">
                <a:solidFill>
                  <a:srgbClr val="F79646">
                    <a:lumMod val="50000"/>
                  </a:srgbClr>
                </a:solidFill>
                <a:latin typeface="Arial"/>
              </a:rPr>
              <a:t> </a:t>
            </a:r>
            <a:r>
              <a:rPr lang="en-US" sz="2000" b="1" dirty="0" err="1">
                <a:solidFill>
                  <a:srgbClr val="F79646">
                    <a:lumMod val="50000"/>
                  </a:srgbClr>
                </a:solidFill>
                <a:latin typeface="Arial"/>
              </a:rPr>
              <a:t>mercato</a:t>
            </a:r>
            <a:r>
              <a:rPr lang="en-US" sz="2000" b="1" dirty="0">
                <a:solidFill>
                  <a:srgbClr val="F79646">
                    <a:lumMod val="50000"/>
                  </a:srgbClr>
                </a:solidFill>
                <a:latin typeface="Arial"/>
              </a:rPr>
              <a:t> e </a:t>
            </a:r>
            <a:r>
              <a:rPr lang="en-US" sz="2000" b="1" dirty="0" err="1">
                <a:solidFill>
                  <a:srgbClr val="F79646">
                    <a:lumMod val="50000"/>
                  </a:srgbClr>
                </a:solidFill>
                <a:latin typeface="Arial"/>
              </a:rPr>
              <a:t>produzione</a:t>
            </a:r>
            <a:r>
              <a:rPr lang="en-US" sz="2000" b="1" dirty="0">
                <a:solidFill>
                  <a:srgbClr val="F79646">
                    <a:lumMod val="50000"/>
                  </a:srgbClr>
                </a:solidFill>
                <a:latin typeface="Arial"/>
              </a:rPr>
              <a:t> </a:t>
            </a:r>
            <a:r>
              <a:rPr lang="en-US" sz="2000" b="1" dirty="0" err="1">
                <a:solidFill>
                  <a:srgbClr val="F79646">
                    <a:lumMod val="50000"/>
                  </a:srgbClr>
                </a:solidFill>
                <a:latin typeface="Arial"/>
              </a:rPr>
              <a:t>ed</a:t>
            </a:r>
            <a:r>
              <a:rPr lang="en-US" sz="2000" b="1" dirty="0">
                <a:solidFill>
                  <a:srgbClr val="F79646">
                    <a:lumMod val="50000"/>
                  </a:srgbClr>
                </a:solidFill>
                <a:latin typeface="Arial"/>
              </a:rPr>
              <a:t> </a:t>
            </a:r>
            <a:r>
              <a:rPr lang="en-US" sz="2000" b="1" dirty="0" err="1">
                <a:solidFill>
                  <a:srgbClr val="F79646">
                    <a:lumMod val="50000"/>
                  </a:srgbClr>
                </a:solidFill>
                <a:latin typeface="Arial"/>
              </a:rPr>
              <a:t>internamente</a:t>
            </a:r>
            <a:r>
              <a:rPr lang="en-US" sz="2000" b="1" dirty="0">
                <a:solidFill>
                  <a:srgbClr val="F79646">
                    <a:lumMod val="50000"/>
                  </a:srgbClr>
                </a:solidFill>
                <a:latin typeface="Arial"/>
              </a:rPr>
              <a:t> </a:t>
            </a:r>
            <a:r>
              <a:rPr lang="en-US" sz="2000" b="1" dirty="0" err="1">
                <a:solidFill>
                  <a:srgbClr val="F79646">
                    <a:lumMod val="50000"/>
                  </a:srgbClr>
                </a:solidFill>
                <a:latin typeface="Arial"/>
              </a:rPr>
              <a:t>alla</a:t>
            </a:r>
            <a:r>
              <a:rPr lang="en-US" sz="2000" b="1" dirty="0">
                <a:solidFill>
                  <a:srgbClr val="F79646">
                    <a:lumMod val="50000"/>
                  </a:srgbClr>
                </a:solidFill>
                <a:latin typeface="Arial"/>
              </a:rPr>
              <a:t> </a:t>
            </a:r>
            <a:r>
              <a:rPr lang="en-US" sz="2000" b="1" dirty="0" err="1">
                <a:solidFill>
                  <a:srgbClr val="F79646">
                    <a:lumMod val="50000"/>
                  </a:srgbClr>
                </a:solidFill>
                <a:latin typeface="Arial"/>
              </a:rPr>
              <a:t>stessa</a:t>
            </a:r>
            <a:r>
              <a:rPr lang="en-US" sz="2000" b="1" dirty="0">
                <a:solidFill>
                  <a:srgbClr val="F79646">
                    <a:lumMod val="50000"/>
                  </a:srgbClr>
                </a:solidFill>
                <a:latin typeface="Arial"/>
              </a:rPr>
              <a:t> </a:t>
            </a:r>
            <a:r>
              <a:rPr lang="en-US" sz="2000" b="1" dirty="0" err="1">
                <a:solidFill>
                  <a:srgbClr val="F79646">
                    <a:lumMod val="50000"/>
                  </a:srgbClr>
                </a:solidFill>
                <a:latin typeface="Arial"/>
              </a:rPr>
              <a:t>azienda</a:t>
            </a:r>
            <a:r>
              <a:rPr lang="en-US" sz="2000" b="1" dirty="0">
                <a:solidFill>
                  <a:srgbClr val="F79646">
                    <a:lumMod val="50000"/>
                  </a:srgbClr>
                </a:solidFill>
                <a:latin typeface="Arial"/>
              </a:rPr>
              <a:t>.</a:t>
            </a:r>
          </a:p>
        </p:txBody>
      </p:sp>
      <p:pic>
        <p:nvPicPr>
          <p:cNvPr id="12" name="Immagine 11">
            <a:extLst>
              <a:ext uri="{FF2B5EF4-FFF2-40B4-BE49-F238E27FC236}">
                <a16:creationId xmlns:a16="http://schemas.microsoft.com/office/drawing/2014/main" id="{3F315318-B5C0-46C7-AA75-0F8D1E600F94}"/>
              </a:ext>
            </a:extLst>
          </p:cNvPr>
          <p:cNvPicPr>
            <a:picLocks noChangeAspect="1"/>
          </p:cNvPicPr>
          <p:nvPr/>
        </p:nvPicPr>
        <p:blipFill>
          <a:blip r:embed="rId7"/>
          <a:stretch>
            <a:fillRect/>
          </a:stretch>
        </p:blipFill>
        <p:spPr>
          <a:xfrm>
            <a:off x="1539523" y="723503"/>
            <a:ext cx="9361050" cy="5491247"/>
          </a:xfrm>
          <a:prstGeom prst="rect">
            <a:avLst/>
          </a:prstGeom>
        </p:spPr>
      </p:pic>
    </p:spTree>
    <p:extLst>
      <p:ext uri="{BB962C8B-B14F-4D97-AF65-F5344CB8AC3E}">
        <p14:creationId xmlns:p14="http://schemas.microsoft.com/office/powerpoint/2010/main" val="22642831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5473878" y="202449"/>
            <a:ext cx="6553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it-IT" sz="2800" b="1" i="0" u="none" strike="noStrike" kern="1200" cap="none" spc="0" normalizeH="0" baseline="0" noProof="0" dirty="0">
                <a:ln>
                  <a:noFill/>
                </a:ln>
                <a:solidFill>
                  <a:srgbClr val="008000"/>
                </a:solidFill>
                <a:effectLst/>
                <a:uLnTx/>
                <a:uFillTx/>
                <a:latin typeface="Arial" panose="020B0604020202020204" pitchFamily="34" charset="0"/>
                <a:ea typeface="+mj-ea"/>
                <a:cs typeface="Arial" panose="020B0604020202020204" pitchFamily="34" charset="0"/>
              </a:rPr>
              <a:t> AGRICOLTURA 4.0</a:t>
            </a:r>
            <a:endParaRPr kumimoji="0" lang="it-IT" altLang="it-IT" sz="2800" b="1" i="0" u="none" strike="noStrike" kern="1200" cap="none" spc="0" normalizeH="0" baseline="0" noProof="0" dirty="0">
              <a:ln>
                <a:noFill/>
              </a:ln>
              <a:solidFill>
                <a:srgbClr val="008000"/>
              </a:solidFill>
              <a:effectLst/>
              <a:uLnTx/>
              <a:uFillTx/>
              <a:latin typeface="Arial" panose="020B0604020202020204" pitchFamily="34" charset="0"/>
              <a:ea typeface="+mj-ea"/>
              <a:cs typeface="Arial" panose="020B0604020202020204" pitchFamily="34" charset="0"/>
            </a:endParaRPr>
          </a:p>
        </p:txBody>
      </p:sp>
      <p:sp>
        <p:nvSpPr>
          <p:cNvPr id="7" name="Segnaposto contenuto 2"/>
          <p:cNvSpPr txBox="1">
            <a:spLocks/>
          </p:cNvSpPr>
          <p:nvPr/>
        </p:nvSpPr>
        <p:spPr bwMode="auto">
          <a:xfrm>
            <a:off x="5391418" y="816276"/>
            <a:ext cx="6718121" cy="225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hangingPunct="1"/>
            <a:r>
              <a:rPr lang="en-US" altLang="it-IT" sz="2400" dirty="0" err="1">
                <a:solidFill>
                  <a:schemeClr val="accent6">
                    <a:lumMod val="75000"/>
                  </a:schemeClr>
                </a:solidFill>
              </a:rPr>
              <a:t>Rappresenta</a:t>
            </a:r>
            <a:r>
              <a:rPr lang="en-US" altLang="it-IT" sz="2400" dirty="0">
                <a:solidFill>
                  <a:schemeClr val="accent6">
                    <a:lumMod val="75000"/>
                  </a:schemeClr>
                </a:solidFill>
              </a:rPr>
              <a:t> </a:t>
            </a:r>
            <a:r>
              <a:rPr lang="en-US" altLang="it-IT" sz="2400" dirty="0" err="1">
                <a:solidFill>
                  <a:schemeClr val="accent6">
                    <a:lumMod val="75000"/>
                  </a:schemeClr>
                </a:solidFill>
              </a:rPr>
              <a:t>una</a:t>
            </a:r>
            <a:r>
              <a:rPr lang="en-US" altLang="it-IT" sz="2400" dirty="0">
                <a:solidFill>
                  <a:schemeClr val="accent6">
                    <a:lumMod val="75000"/>
                  </a:schemeClr>
                </a:solidFill>
              </a:rPr>
              <a:t> </a:t>
            </a:r>
            <a:r>
              <a:rPr lang="en-US" altLang="it-IT" sz="2400" dirty="0" err="1">
                <a:solidFill>
                  <a:schemeClr val="accent6">
                    <a:lumMod val="75000"/>
                  </a:schemeClr>
                </a:solidFill>
              </a:rPr>
              <a:t>grande</a:t>
            </a:r>
            <a:r>
              <a:rPr lang="en-US" altLang="it-IT" sz="2400" dirty="0">
                <a:solidFill>
                  <a:schemeClr val="accent6">
                    <a:lumMod val="75000"/>
                  </a:schemeClr>
                </a:solidFill>
              </a:rPr>
              <a:t> </a:t>
            </a:r>
            <a:r>
              <a:rPr lang="en-US" altLang="it-IT" sz="2400" dirty="0" err="1">
                <a:solidFill>
                  <a:schemeClr val="accent6">
                    <a:lumMod val="75000"/>
                  </a:schemeClr>
                </a:solidFill>
              </a:rPr>
              <a:t>opportunità</a:t>
            </a:r>
            <a:r>
              <a:rPr lang="en-US" altLang="it-IT" sz="2400" dirty="0">
                <a:solidFill>
                  <a:schemeClr val="accent6">
                    <a:lumMod val="75000"/>
                  </a:schemeClr>
                </a:solidFill>
              </a:rPr>
              <a:t> (come </a:t>
            </a:r>
            <a:r>
              <a:rPr lang="en-US" altLang="it-IT" sz="2400" dirty="0" err="1">
                <a:solidFill>
                  <a:schemeClr val="accent6">
                    <a:lumMod val="75000"/>
                  </a:schemeClr>
                </a:solidFill>
              </a:rPr>
              <a:t>avviene</a:t>
            </a:r>
            <a:r>
              <a:rPr lang="en-US" altLang="it-IT" sz="2400" dirty="0">
                <a:solidFill>
                  <a:schemeClr val="accent6">
                    <a:lumMod val="75000"/>
                  </a:schemeClr>
                </a:solidFill>
              </a:rPr>
              <a:t> </a:t>
            </a:r>
            <a:r>
              <a:rPr lang="en-US" altLang="it-IT" sz="2400" dirty="0" err="1">
                <a:solidFill>
                  <a:schemeClr val="accent6">
                    <a:lumMod val="75000"/>
                  </a:schemeClr>
                </a:solidFill>
              </a:rPr>
              <a:t>nell’industria</a:t>
            </a:r>
            <a:r>
              <a:rPr lang="en-US" altLang="it-IT" sz="2400" dirty="0">
                <a:solidFill>
                  <a:schemeClr val="accent6">
                    <a:lumMod val="75000"/>
                  </a:schemeClr>
                </a:solidFill>
              </a:rPr>
              <a:t>) di </a:t>
            </a:r>
            <a:r>
              <a:rPr lang="en-US" altLang="it-IT" sz="2400" dirty="0" err="1">
                <a:solidFill>
                  <a:schemeClr val="accent6">
                    <a:lumMod val="75000"/>
                  </a:schemeClr>
                </a:solidFill>
              </a:rPr>
              <a:t>tenere</a:t>
            </a:r>
            <a:r>
              <a:rPr lang="en-US" altLang="it-IT" sz="2400" dirty="0">
                <a:solidFill>
                  <a:schemeClr val="accent6">
                    <a:lumMod val="75000"/>
                  </a:schemeClr>
                </a:solidFill>
              </a:rPr>
              <a:t> </a:t>
            </a:r>
            <a:r>
              <a:rPr lang="en-US" altLang="it-IT" sz="2400" dirty="0" err="1">
                <a:solidFill>
                  <a:schemeClr val="accent6">
                    <a:lumMod val="75000"/>
                  </a:schemeClr>
                </a:solidFill>
              </a:rPr>
              <a:t>conto</a:t>
            </a:r>
            <a:r>
              <a:rPr lang="en-US" altLang="it-IT" sz="2400" dirty="0">
                <a:solidFill>
                  <a:schemeClr val="accent6">
                    <a:lumMod val="75000"/>
                  </a:schemeClr>
                </a:solidFill>
              </a:rPr>
              <a:t> </a:t>
            </a:r>
            <a:r>
              <a:rPr lang="en-US" altLang="it-IT" sz="2400" dirty="0" err="1">
                <a:solidFill>
                  <a:schemeClr val="accent6">
                    <a:lumMod val="75000"/>
                  </a:schemeClr>
                </a:solidFill>
              </a:rPr>
              <a:t>delle</a:t>
            </a:r>
            <a:r>
              <a:rPr lang="en-US" altLang="it-IT" sz="2400" dirty="0">
                <a:solidFill>
                  <a:schemeClr val="accent6">
                    <a:lumMod val="75000"/>
                  </a:schemeClr>
                </a:solidFill>
              </a:rPr>
              <a:t> </a:t>
            </a:r>
            <a:r>
              <a:rPr lang="en-US" altLang="it-IT" sz="2400" dirty="0" err="1">
                <a:solidFill>
                  <a:schemeClr val="accent6">
                    <a:lumMod val="75000"/>
                  </a:schemeClr>
                </a:solidFill>
              </a:rPr>
              <a:t>incertezze</a:t>
            </a:r>
            <a:r>
              <a:rPr lang="en-US" altLang="it-IT" sz="2400" dirty="0">
                <a:solidFill>
                  <a:schemeClr val="accent6">
                    <a:lumMod val="75000"/>
                  </a:schemeClr>
                </a:solidFill>
              </a:rPr>
              <a:t> e </a:t>
            </a:r>
            <a:r>
              <a:rPr lang="en-US" altLang="it-IT" sz="2400" dirty="0" err="1">
                <a:solidFill>
                  <a:schemeClr val="accent6">
                    <a:lumMod val="75000"/>
                  </a:schemeClr>
                </a:solidFill>
              </a:rPr>
              <a:t>della</a:t>
            </a:r>
            <a:r>
              <a:rPr lang="en-US" altLang="it-IT" sz="2400" dirty="0">
                <a:solidFill>
                  <a:schemeClr val="accent6">
                    <a:lumMod val="75000"/>
                  </a:schemeClr>
                </a:solidFill>
              </a:rPr>
              <a:t> </a:t>
            </a:r>
            <a:r>
              <a:rPr lang="en-US" altLang="it-IT" sz="2400" dirty="0" err="1">
                <a:solidFill>
                  <a:schemeClr val="accent6">
                    <a:lumMod val="75000"/>
                  </a:schemeClr>
                </a:solidFill>
              </a:rPr>
              <a:t>variabilità</a:t>
            </a:r>
            <a:r>
              <a:rPr lang="en-US" altLang="it-IT" sz="2400" dirty="0">
                <a:solidFill>
                  <a:schemeClr val="accent6">
                    <a:lumMod val="75000"/>
                  </a:schemeClr>
                </a:solidFill>
              </a:rPr>
              <a:t> </a:t>
            </a:r>
            <a:r>
              <a:rPr lang="en-US" altLang="it-IT" sz="2400" dirty="0" err="1">
                <a:solidFill>
                  <a:schemeClr val="accent6">
                    <a:lumMod val="75000"/>
                  </a:schemeClr>
                </a:solidFill>
              </a:rPr>
              <a:t>che</a:t>
            </a:r>
            <a:r>
              <a:rPr lang="en-US" altLang="it-IT" sz="2400" dirty="0">
                <a:solidFill>
                  <a:schemeClr val="accent6">
                    <a:lumMod val="75000"/>
                  </a:schemeClr>
                </a:solidFill>
              </a:rPr>
              <a:t> </a:t>
            </a:r>
            <a:r>
              <a:rPr lang="en-US" altLang="it-IT" sz="2400" dirty="0" err="1">
                <a:solidFill>
                  <a:schemeClr val="accent6">
                    <a:lumMod val="75000"/>
                  </a:schemeClr>
                </a:solidFill>
              </a:rPr>
              <a:t>coinvolgono</a:t>
            </a:r>
            <a:r>
              <a:rPr lang="en-US" altLang="it-IT" sz="2400" dirty="0">
                <a:solidFill>
                  <a:schemeClr val="accent6">
                    <a:lumMod val="75000"/>
                  </a:schemeClr>
                </a:solidFill>
              </a:rPr>
              <a:t> la catena </a:t>
            </a:r>
            <a:r>
              <a:rPr lang="en-US" altLang="it-IT" sz="2400" dirty="0" err="1">
                <a:solidFill>
                  <a:schemeClr val="accent6">
                    <a:lumMod val="75000"/>
                  </a:schemeClr>
                </a:solidFill>
              </a:rPr>
              <a:t>produttiva</a:t>
            </a:r>
            <a:r>
              <a:rPr lang="en-US" altLang="it-IT" sz="2400" dirty="0">
                <a:solidFill>
                  <a:schemeClr val="accent6">
                    <a:lumMod val="75000"/>
                  </a:schemeClr>
                </a:solidFill>
              </a:rPr>
              <a:t> agro-</a:t>
            </a:r>
            <a:r>
              <a:rPr lang="en-US" altLang="it-IT" sz="2400" dirty="0" err="1">
                <a:solidFill>
                  <a:schemeClr val="accent6">
                    <a:lumMod val="75000"/>
                  </a:schemeClr>
                </a:solidFill>
              </a:rPr>
              <a:t>alimentare</a:t>
            </a:r>
            <a:r>
              <a:rPr lang="en-US" altLang="it-IT" sz="2400" dirty="0">
                <a:solidFill>
                  <a:schemeClr val="accent6">
                    <a:lumMod val="75000"/>
                  </a:schemeClr>
                </a:solidFill>
              </a:rPr>
              <a:t>, </a:t>
            </a:r>
            <a:r>
              <a:rPr lang="en-US" altLang="it-IT" sz="2400" dirty="0" err="1">
                <a:solidFill>
                  <a:schemeClr val="accent6">
                    <a:lumMod val="75000"/>
                  </a:schemeClr>
                </a:solidFill>
              </a:rPr>
              <a:t>soprattutto</a:t>
            </a:r>
            <a:r>
              <a:rPr lang="en-US" altLang="it-IT" sz="2400" dirty="0">
                <a:solidFill>
                  <a:schemeClr val="accent6">
                    <a:lumMod val="75000"/>
                  </a:schemeClr>
                </a:solidFill>
              </a:rPr>
              <a:t> la </a:t>
            </a:r>
            <a:r>
              <a:rPr lang="en-US" altLang="it-IT" sz="2400" dirty="0" err="1">
                <a:solidFill>
                  <a:schemeClr val="accent6">
                    <a:lumMod val="75000"/>
                  </a:schemeClr>
                </a:solidFill>
              </a:rPr>
              <a:t>fase</a:t>
            </a:r>
            <a:r>
              <a:rPr lang="en-US" altLang="it-IT" sz="2400" dirty="0">
                <a:solidFill>
                  <a:schemeClr val="accent6">
                    <a:lumMod val="75000"/>
                  </a:schemeClr>
                </a:solidFill>
              </a:rPr>
              <a:t> di campo, e la </a:t>
            </a:r>
            <a:r>
              <a:rPr lang="en-US" altLang="it-IT" sz="2400" dirty="0" err="1">
                <a:solidFill>
                  <a:schemeClr val="accent6">
                    <a:lumMod val="75000"/>
                  </a:schemeClr>
                </a:solidFill>
              </a:rPr>
              <a:t>volubilità</a:t>
            </a:r>
            <a:r>
              <a:rPr lang="en-US" altLang="it-IT" sz="2400" dirty="0">
                <a:solidFill>
                  <a:schemeClr val="accent6">
                    <a:lumMod val="75000"/>
                  </a:schemeClr>
                </a:solidFill>
              </a:rPr>
              <a:t> del </a:t>
            </a:r>
            <a:r>
              <a:rPr lang="en-US" altLang="it-IT" sz="2400" dirty="0" err="1">
                <a:solidFill>
                  <a:schemeClr val="accent6">
                    <a:lumMod val="75000"/>
                  </a:schemeClr>
                </a:solidFill>
              </a:rPr>
              <a:t>consumatore</a:t>
            </a:r>
            <a:r>
              <a:rPr lang="en-US" altLang="it-IT" sz="2400" dirty="0">
                <a:solidFill>
                  <a:schemeClr val="accent6">
                    <a:lumMod val="75000"/>
                  </a:schemeClr>
                </a:solidFill>
              </a:rPr>
              <a:t> </a:t>
            </a:r>
            <a:r>
              <a:rPr lang="en-US" altLang="it-IT" sz="2400" dirty="0" err="1">
                <a:solidFill>
                  <a:schemeClr val="accent6">
                    <a:lumMod val="75000"/>
                  </a:schemeClr>
                </a:solidFill>
              </a:rPr>
              <a:t>connessa</a:t>
            </a:r>
            <a:r>
              <a:rPr lang="en-US" altLang="it-IT" sz="2400" dirty="0">
                <a:solidFill>
                  <a:schemeClr val="accent6">
                    <a:lumMod val="75000"/>
                  </a:schemeClr>
                </a:solidFill>
              </a:rPr>
              <a:t> con </a:t>
            </a:r>
            <a:r>
              <a:rPr lang="en-US" altLang="it-IT" sz="2400" dirty="0" err="1">
                <a:solidFill>
                  <a:schemeClr val="accent6">
                    <a:lumMod val="75000"/>
                  </a:schemeClr>
                </a:solidFill>
              </a:rPr>
              <a:t>l’affacciarsi</a:t>
            </a:r>
            <a:r>
              <a:rPr lang="en-US" altLang="it-IT" sz="2400" dirty="0">
                <a:solidFill>
                  <a:schemeClr val="accent6">
                    <a:lumMod val="75000"/>
                  </a:schemeClr>
                </a:solidFill>
              </a:rPr>
              <a:t> di </a:t>
            </a:r>
            <a:r>
              <a:rPr lang="en-US" altLang="it-IT" sz="2400" dirty="0" err="1">
                <a:solidFill>
                  <a:schemeClr val="accent6">
                    <a:lumMod val="75000"/>
                  </a:schemeClr>
                </a:solidFill>
              </a:rPr>
              <a:t>nuove</a:t>
            </a:r>
            <a:r>
              <a:rPr lang="en-US" altLang="it-IT" sz="2400" dirty="0">
                <a:solidFill>
                  <a:schemeClr val="accent6">
                    <a:lumMod val="75000"/>
                  </a:schemeClr>
                </a:solidFill>
              </a:rPr>
              <a:t> mode.</a:t>
            </a:r>
          </a:p>
        </p:txBody>
      </p:sp>
      <p:pic>
        <p:nvPicPr>
          <p:cNvPr id="2" name="Immagine 1"/>
          <p:cNvPicPr>
            <a:picLocks noChangeAspect="1"/>
          </p:cNvPicPr>
          <p:nvPr/>
        </p:nvPicPr>
        <p:blipFill rotWithShape="1">
          <a:blip r:embed="rId5"/>
          <a:srcRect l="8571" t="30688" r="16080"/>
          <a:stretch/>
        </p:blipFill>
        <p:spPr>
          <a:xfrm>
            <a:off x="1067684" y="2676453"/>
            <a:ext cx="5659395" cy="2248036"/>
          </a:xfrm>
          <a:prstGeom prst="rect">
            <a:avLst/>
          </a:prstGeom>
        </p:spPr>
      </p:pic>
      <p:sp>
        <p:nvSpPr>
          <p:cNvPr id="3" name="CasellaDiTesto 2"/>
          <p:cNvSpPr txBox="1"/>
          <p:nvPr/>
        </p:nvSpPr>
        <p:spPr>
          <a:xfrm>
            <a:off x="708215" y="5053592"/>
            <a:ext cx="7106259" cy="1015663"/>
          </a:xfrm>
          <a:prstGeom prst="rect">
            <a:avLst/>
          </a:prstGeom>
          <a:noFill/>
        </p:spPr>
        <p:txBody>
          <a:bodyPr wrap="square" rtlCol="0">
            <a:spAutoFit/>
          </a:bodyPr>
          <a:lstStyle/>
          <a:p>
            <a:pPr algn="ctr"/>
            <a:r>
              <a:rPr lang="it-IT" sz="2000" dirty="0">
                <a:solidFill>
                  <a:srgbClr val="008000"/>
                </a:solidFill>
              </a:rPr>
              <a:t>In Europa, dal 70% all'80% delle nuove attrezzature agricole vendute contiene qualche forma di tecnologia dei componenti PA. I produttori sono 4500, producono 450 tipi di macchine.</a:t>
            </a:r>
          </a:p>
        </p:txBody>
      </p:sp>
      <p:pic>
        <p:nvPicPr>
          <p:cNvPr id="6" name="Immagine 5"/>
          <p:cNvPicPr>
            <a:picLocks noChangeAspect="1"/>
          </p:cNvPicPr>
          <p:nvPr/>
        </p:nvPicPr>
        <p:blipFill>
          <a:blip r:embed="rId6"/>
          <a:stretch>
            <a:fillRect/>
          </a:stretch>
        </p:blipFill>
        <p:spPr>
          <a:xfrm>
            <a:off x="7695607" y="3987312"/>
            <a:ext cx="4413932" cy="2132560"/>
          </a:xfrm>
          <a:prstGeom prst="rect">
            <a:avLst/>
          </a:prstGeom>
        </p:spPr>
      </p:pic>
      <p:pic>
        <p:nvPicPr>
          <p:cNvPr id="11" name="Immagine 10"/>
          <p:cNvPicPr>
            <a:picLocks noChangeAspect="1"/>
          </p:cNvPicPr>
          <p:nvPr/>
        </p:nvPicPr>
        <p:blipFill>
          <a:blip r:embed="rId7"/>
          <a:stretch>
            <a:fillRect/>
          </a:stretch>
        </p:blipFill>
        <p:spPr>
          <a:xfrm>
            <a:off x="789709" y="-5166"/>
            <a:ext cx="4494863" cy="2161848"/>
          </a:xfrm>
          <a:prstGeom prst="rect">
            <a:avLst/>
          </a:prstGeom>
        </p:spPr>
      </p:pic>
    </p:spTree>
    <p:extLst>
      <p:ext uri="{BB962C8B-B14F-4D97-AF65-F5344CB8AC3E}">
        <p14:creationId xmlns:p14="http://schemas.microsoft.com/office/powerpoint/2010/main" val="15696518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9306985" y="3987312"/>
            <a:ext cx="1318683" cy="27322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773433" y="-12994"/>
            <a:ext cx="112536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it-IT"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it-IT" altLang="it-IT"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OBIETTIVI DELLA DIGITALIZZAZIONE IN AGRICOLTURA E NELL’INDUSTRIA ALIMENTARE</a:t>
            </a:r>
          </a:p>
        </p:txBody>
      </p:sp>
      <p:sp>
        <p:nvSpPr>
          <p:cNvPr id="7" name="Segnaposto contenuto 2"/>
          <p:cNvSpPr txBox="1">
            <a:spLocks/>
          </p:cNvSpPr>
          <p:nvPr/>
        </p:nvSpPr>
        <p:spPr bwMode="auto">
          <a:xfrm>
            <a:off x="860843" y="1096132"/>
            <a:ext cx="7696016" cy="125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r>
              <a:rPr lang="it-IT" altLang="it-IT" sz="2400" b="1" i="1" dirty="0">
                <a:solidFill>
                  <a:schemeClr val="accent6">
                    <a:lumMod val="50000"/>
                  </a:schemeClr>
                </a:solidFill>
                <a:latin typeface="Calibri"/>
              </a:rPr>
              <a:t>Efficienza e Produttività</a:t>
            </a:r>
            <a:endParaRPr lang="it-IT" altLang="it-IT" sz="2400" dirty="0">
              <a:solidFill>
                <a:schemeClr val="accent6">
                  <a:lumMod val="50000"/>
                </a:schemeClr>
              </a:solidFill>
            </a:endParaRPr>
          </a:p>
          <a:p>
            <a:pPr lvl="0" algn="l" eaLnBrk="1" hangingPunct="1"/>
            <a:r>
              <a:rPr lang="it-IT" altLang="it-IT" sz="2400" dirty="0">
                <a:solidFill>
                  <a:srgbClr val="008000"/>
                </a:solidFill>
              </a:rPr>
              <a:t>Es. aumentare la capacità di produzione, migliorare i processi di distribuzione, ecc. attraverso  tecnologie </a:t>
            </a:r>
            <a:r>
              <a:rPr lang="it-IT" altLang="it-IT" sz="2400" dirty="0" err="1">
                <a:solidFill>
                  <a:srgbClr val="008000"/>
                </a:solidFill>
              </a:rPr>
              <a:t>smart</a:t>
            </a:r>
            <a:endParaRPr lang="it-IT" altLang="it-IT" sz="2400" dirty="0">
              <a:solidFill>
                <a:srgbClr val="008000"/>
              </a:solidFill>
            </a:endParaRPr>
          </a:p>
        </p:txBody>
      </p:sp>
      <p:sp>
        <p:nvSpPr>
          <p:cNvPr id="3" name="CasellaDiTesto 2"/>
          <p:cNvSpPr txBox="1"/>
          <p:nvPr/>
        </p:nvSpPr>
        <p:spPr>
          <a:xfrm>
            <a:off x="860843" y="4776034"/>
            <a:ext cx="7156182" cy="1200329"/>
          </a:xfrm>
          <a:prstGeom prst="rect">
            <a:avLst/>
          </a:prstGeom>
          <a:noFill/>
        </p:spPr>
        <p:txBody>
          <a:bodyPr wrap="square" rtlCol="0">
            <a:spAutoFit/>
          </a:bodyPr>
          <a:lstStyle/>
          <a:p>
            <a:pPr lvl="0" algn="just"/>
            <a:r>
              <a:rPr lang="it-IT" sz="2400" b="1" i="1" dirty="0">
                <a:solidFill>
                  <a:schemeClr val="accent6">
                    <a:lumMod val="50000"/>
                  </a:schemeClr>
                </a:solidFill>
              </a:rPr>
              <a:t>Trasparenza</a:t>
            </a:r>
            <a:endParaRPr kumimoji="0" lang="it-IT" sz="2400" b="1" i="1" u="none" strike="noStrike" kern="1200" cap="none" spc="0" normalizeH="0" baseline="0" noProof="0" dirty="0">
              <a:ln>
                <a:noFill/>
              </a:ln>
              <a:solidFill>
                <a:schemeClr val="accent6">
                  <a:lumMod val="50000"/>
                </a:schemeClr>
              </a:solidFill>
              <a:effectLst/>
              <a:uLnTx/>
              <a:uFillTx/>
              <a:latin typeface="Calibri"/>
            </a:endParaRPr>
          </a:p>
          <a:p>
            <a:pPr lvl="0" algn="just"/>
            <a:r>
              <a:rPr lang="it-IT" sz="2400" dirty="0">
                <a:solidFill>
                  <a:srgbClr val="008000"/>
                </a:solidFill>
              </a:rPr>
              <a:t>Es. l'e-</a:t>
            </a:r>
            <a:r>
              <a:rPr lang="it-IT" sz="2400" dirty="0" err="1">
                <a:solidFill>
                  <a:srgbClr val="008000"/>
                </a:solidFill>
              </a:rPr>
              <a:t>label</a:t>
            </a:r>
            <a:r>
              <a:rPr lang="it-IT" sz="2400" dirty="0">
                <a:solidFill>
                  <a:srgbClr val="008000"/>
                </a:solidFill>
              </a:rPr>
              <a:t> che, grazie a un QR code permette una maggiore informazioni rispetto alle etichette tradizionali</a:t>
            </a:r>
          </a:p>
        </p:txBody>
      </p:sp>
      <p:pic>
        <p:nvPicPr>
          <p:cNvPr id="10" name="Immagine 9"/>
          <p:cNvPicPr>
            <a:picLocks noChangeAspect="1"/>
          </p:cNvPicPr>
          <p:nvPr/>
        </p:nvPicPr>
        <p:blipFill>
          <a:blip r:embed="rId5"/>
          <a:stretch>
            <a:fillRect/>
          </a:stretch>
        </p:blipFill>
        <p:spPr>
          <a:xfrm>
            <a:off x="8287416" y="1031158"/>
            <a:ext cx="3739664" cy="1873007"/>
          </a:xfrm>
          <a:prstGeom prst="rect">
            <a:avLst/>
          </a:prstGeom>
        </p:spPr>
      </p:pic>
      <p:pic>
        <p:nvPicPr>
          <p:cNvPr id="12" name="Immagine 11"/>
          <p:cNvPicPr>
            <a:picLocks noChangeAspect="1"/>
          </p:cNvPicPr>
          <p:nvPr/>
        </p:nvPicPr>
        <p:blipFill rotWithShape="1">
          <a:blip r:embed="rId6"/>
          <a:srcRect t="14329" r="20526"/>
          <a:stretch/>
        </p:blipFill>
        <p:spPr>
          <a:xfrm>
            <a:off x="8797490" y="3956922"/>
            <a:ext cx="3027947" cy="2317483"/>
          </a:xfrm>
          <a:prstGeom prst="rect">
            <a:avLst/>
          </a:prstGeom>
        </p:spPr>
      </p:pic>
      <p:pic>
        <p:nvPicPr>
          <p:cNvPr id="13" name="Immagine 12"/>
          <p:cNvPicPr>
            <a:picLocks noChangeAspect="1"/>
          </p:cNvPicPr>
          <p:nvPr/>
        </p:nvPicPr>
        <p:blipFill rotWithShape="1">
          <a:blip r:embed="rId7"/>
          <a:srcRect b="29953"/>
          <a:stretch/>
        </p:blipFill>
        <p:spPr>
          <a:xfrm>
            <a:off x="1120374" y="2601054"/>
            <a:ext cx="5815721" cy="1973207"/>
          </a:xfrm>
          <a:prstGeom prst="rect">
            <a:avLst/>
          </a:prstGeom>
        </p:spPr>
      </p:pic>
    </p:spTree>
    <p:extLst>
      <p:ext uri="{BB962C8B-B14F-4D97-AF65-F5344CB8AC3E}">
        <p14:creationId xmlns:p14="http://schemas.microsoft.com/office/powerpoint/2010/main" val="8700447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3795" name="Immagine 4" descr="Striscia ver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3" y="6345694"/>
            <a:ext cx="11448000" cy="50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3" descr="Banda con marchio.jpg"/>
          <p:cNvPicPr>
            <a:picLocks noChangeAspect="1"/>
          </p:cNvPicPr>
          <p:nvPr/>
        </p:nvPicPr>
        <p:blipFill rotWithShape="1">
          <a:blip r:embed="rId4" cstate="print">
            <a:extLst>
              <a:ext uri="{28A0092B-C50C-407E-A947-70E740481C1C}">
                <a14:useLocalDpi xmlns:a14="http://schemas.microsoft.com/office/drawing/2010/main" val="0"/>
              </a:ext>
            </a:extLst>
          </a:blip>
          <a:srcRect t="20120" r="42424"/>
          <a:stretch/>
        </p:blipFill>
        <p:spPr bwMode="auto">
          <a:xfrm>
            <a:off x="0" y="0"/>
            <a:ext cx="789709"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bwMode="auto">
          <a:xfrm>
            <a:off x="773433" y="-12994"/>
            <a:ext cx="112536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lvl="0" eaLnBrk="1" hangingPunct="1">
              <a:defRPr/>
            </a:pPr>
            <a:r>
              <a:rPr kumimoji="0" lang="en-US" altLang="it-IT" sz="2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r>
              <a:rPr lang="it-IT" altLang="it-IT" sz="2800" b="1" dirty="0">
                <a:latin typeface="Arial" panose="020B0604020202020204" pitchFamily="34" charset="0"/>
                <a:cs typeface="Arial" panose="020B0604020202020204" pitchFamily="34" charset="0"/>
              </a:rPr>
              <a:t>OBIETTIVI DELLA DIGITALIZZAZIONE IN AGRICOLTURA E NELL’INDUSTRIA ALIMENTARE</a:t>
            </a:r>
          </a:p>
        </p:txBody>
      </p:sp>
      <p:sp>
        <p:nvSpPr>
          <p:cNvPr id="7" name="Segnaposto contenuto 2"/>
          <p:cNvSpPr txBox="1">
            <a:spLocks/>
          </p:cNvSpPr>
          <p:nvPr/>
        </p:nvSpPr>
        <p:spPr bwMode="auto">
          <a:xfrm>
            <a:off x="789709" y="781823"/>
            <a:ext cx="8351316" cy="197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r>
              <a:rPr lang="it-IT" altLang="it-IT" sz="2400" b="1" i="1" dirty="0">
                <a:solidFill>
                  <a:schemeClr val="accent6">
                    <a:lumMod val="75000"/>
                  </a:schemeClr>
                </a:solidFill>
              </a:rPr>
              <a:t>Value </a:t>
            </a:r>
            <a:r>
              <a:rPr lang="it-IT" altLang="it-IT" sz="2400" b="1" i="1" dirty="0" err="1">
                <a:solidFill>
                  <a:schemeClr val="accent6">
                    <a:lumMod val="75000"/>
                  </a:schemeClr>
                </a:solidFill>
              </a:rPr>
              <a:t>proposition</a:t>
            </a:r>
            <a:endParaRPr lang="it-IT" altLang="it-IT" sz="2400" b="1" i="1" dirty="0">
              <a:solidFill>
                <a:schemeClr val="accent6">
                  <a:lumMod val="75000"/>
                </a:schemeClr>
              </a:solidFill>
            </a:endParaRPr>
          </a:p>
          <a:p>
            <a:pPr algn="l" eaLnBrk="1" hangingPunct="1"/>
            <a:r>
              <a:rPr lang="it-IT" altLang="it-IT" sz="2400" dirty="0">
                <a:solidFill>
                  <a:srgbClr val="008000"/>
                </a:solidFill>
              </a:rPr>
              <a:t>Es. miglioramento dei servizi: con la digitalizzazione le organizzazioni produttive saranno in grado di fornire servizi migliori aumentando la qualità dell’informazione e consentendo una più diretta ed efficiente interazione con i consumatori</a:t>
            </a:r>
          </a:p>
        </p:txBody>
      </p:sp>
      <p:sp>
        <p:nvSpPr>
          <p:cNvPr id="3" name="CasellaDiTesto 2"/>
          <p:cNvSpPr txBox="1"/>
          <p:nvPr/>
        </p:nvSpPr>
        <p:spPr>
          <a:xfrm>
            <a:off x="3930852" y="4833128"/>
            <a:ext cx="8244352" cy="1569660"/>
          </a:xfrm>
          <a:prstGeom prst="rect">
            <a:avLst/>
          </a:prstGeom>
          <a:noFill/>
        </p:spPr>
        <p:txBody>
          <a:bodyPr wrap="square" rtlCol="0">
            <a:spAutoFit/>
          </a:bodyPr>
          <a:lstStyle/>
          <a:p>
            <a:pPr algn="just"/>
            <a:r>
              <a:rPr lang="it-IT" sz="2400" b="1" i="1" dirty="0">
                <a:solidFill>
                  <a:schemeClr val="accent6">
                    <a:lumMod val="75000"/>
                  </a:schemeClr>
                </a:solidFill>
              </a:rPr>
              <a:t>Sostenibilità</a:t>
            </a:r>
          </a:p>
          <a:p>
            <a:pPr algn="just"/>
            <a:r>
              <a:rPr lang="it-IT" sz="2400" dirty="0">
                <a:solidFill>
                  <a:srgbClr val="008000"/>
                </a:solidFill>
              </a:rPr>
              <a:t>Es. agricoltura rigenerativa, che aiuta a migliorare la qualità del suolo contribuendo alla mitigazione del cambiamento climatico attraverso un uso attento delle risorse naturali</a:t>
            </a:r>
          </a:p>
        </p:txBody>
      </p:sp>
      <p:pic>
        <p:nvPicPr>
          <p:cNvPr id="5" name="Immagine 4"/>
          <p:cNvPicPr>
            <a:picLocks noChangeAspect="1"/>
          </p:cNvPicPr>
          <p:nvPr/>
        </p:nvPicPr>
        <p:blipFill rotWithShape="1">
          <a:blip r:embed="rId5"/>
          <a:srcRect t="9272" r="1847" b="24382"/>
          <a:stretch/>
        </p:blipFill>
        <p:spPr>
          <a:xfrm>
            <a:off x="789709" y="4593593"/>
            <a:ext cx="3070022" cy="1046812"/>
          </a:xfrm>
          <a:prstGeom prst="rect">
            <a:avLst/>
          </a:prstGeom>
        </p:spPr>
      </p:pic>
      <p:pic>
        <p:nvPicPr>
          <p:cNvPr id="12" name="Immagine 11"/>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9009560" y="649741"/>
            <a:ext cx="3017520" cy="2118360"/>
          </a:xfrm>
          <a:prstGeom prst="rect">
            <a:avLst/>
          </a:prstGeom>
        </p:spPr>
      </p:pic>
      <p:pic>
        <p:nvPicPr>
          <p:cNvPr id="17" name="Immagine 16"/>
          <p:cNvPicPr>
            <a:picLocks noChangeAspect="1"/>
          </p:cNvPicPr>
          <p:nvPr/>
        </p:nvPicPr>
        <p:blipFill rotWithShape="1">
          <a:blip r:embed="rId8"/>
          <a:srcRect l="24039" t="28139" r="25100" b="32635"/>
          <a:stretch/>
        </p:blipFill>
        <p:spPr>
          <a:xfrm>
            <a:off x="3763478" y="2698983"/>
            <a:ext cx="5669280" cy="2148495"/>
          </a:xfrm>
          <a:prstGeom prst="rect">
            <a:avLst/>
          </a:prstGeom>
        </p:spPr>
      </p:pic>
    </p:spTree>
    <p:extLst>
      <p:ext uri="{BB962C8B-B14F-4D97-AF65-F5344CB8AC3E}">
        <p14:creationId xmlns:p14="http://schemas.microsoft.com/office/powerpoint/2010/main" val="1361244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2962</Words>
  <Application>Microsoft Office PowerPoint</Application>
  <PresentationFormat>Widescreen</PresentationFormat>
  <Paragraphs>228</Paragraphs>
  <Slides>36</Slides>
  <Notes>33</Notes>
  <HiddenSlides>0</HiddenSlides>
  <MMClips>0</MMClips>
  <ScaleCrop>false</ScaleCrop>
  <HeadingPairs>
    <vt:vector size="6" baseType="variant">
      <vt:variant>
        <vt:lpstr>Caratteri utilizzati</vt:lpstr>
      </vt:variant>
      <vt:variant>
        <vt:i4>8</vt:i4>
      </vt:variant>
      <vt:variant>
        <vt:lpstr>Tema</vt:lpstr>
      </vt:variant>
      <vt:variant>
        <vt:i4>4</vt:i4>
      </vt:variant>
      <vt:variant>
        <vt:lpstr>Titoli diapositive</vt:lpstr>
      </vt:variant>
      <vt:variant>
        <vt:i4>36</vt:i4>
      </vt:variant>
    </vt:vector>
  </HeadingPairs>
  <TitlesOfParts>
    <vt:vector size="48" baseType="lpstr">
      <vt:lpstr>Arial</vt:lpstr>
      <vt:lpstr>Arial Narrow</vt:lpstr>
      <vt:lpstr>Calibri</vt:lpstr>
      <vt:lpstr>Calibri Light</vt:lpstr>
      <vt:lpstr>Raleway</vt:lpstr>
      <vt:lpstr>Raleway-Bold</vt:lpstr>
      <vt:lpstr>Raleway-Regular</vt:lpstr>
      <vt:lpstr>Wingdings</vt:lpstr>
      <vt:lpstr>1_Tema di Office</vt:lpstr>
      <vt:lpstr>Tema di Office</vt:lpstr>
      <vt:lpstr>2_Tema di Office</vt:lpstr>
      <vt:lpstr>3_Tema di Office</vt:lpstr>
      <vt:lpstr>Presentazione standard di PowerPoint</vt:lpstr>
      <vt:lpstr>AGRICULTURAL TECHNOLOGY EVOLUTION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home</dc:creator>
  <cp:lastModifiedBy>Pasquale Catalano</cp:lastModifiedBy>
  <cp:revision>169</cp:revision>
  <dcterms:created xsi:type="dcterms:W3CDTF">2020-01-06T07:46:43Z</dcterms:created>
  <dcterms:modified xsi:type="dcterms:W3CDTF">2022-03-09T10:14:08Z</dcterms:modified>
</cp:coreProperties>
</file>